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74" r:id="rId3"/>
    <p:sldId id="263" r:id="rId4"/>
    <p:sldId id="264" r:id="rId5"/>
    <p:sldId id="275" r:id="rId6"/>
    <p:sldId id="265" r:id="rId7"/>
    <p:sldId id="266" r:id="rId8"/>
    <p:sldId id="276" r:id="rId9"/>
    <p:sldId id="267" r:id="rId10"/>
    <p:sldId id="268" r:id="rId11"/>
    <p:sldId id="269" r:id="rId12"/>
    <p:sldId id="270" r:id="rId13"/>
    <p:sldId id="271" r:id="rId14"/>
    <p:sldId id="273"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9" d="100"/>
          <a:sy n="69" d="100"/>
        </p:scale>
        <p:origin x="142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2470BA-92FE-427C-A775-017A99BCA4D7}" type="datetimeFigureOut">
              <a:rPr lang="en-US" smtClean="0"/>
              <a:pPr/>
              <a:t>10/19/2022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8D3BA2-8F08-4C06-9C96-A35512ABFDDB}" type="slidenum">
              <a:rPr lang="en-US" smtClean="0"/>
              <a:pPr/>
              <a:t>‹#›</a:t>
            </a:fld>
            <a:endParaRPr lang="en-US"/>
          </a:p>
        </p:txBody>
      </p:sp>
    </p:spTree>
    <p:extLst>
      <p:ext uri="{BB962C8B-B14F-4D97-AF65-F5344CB8AC3E}">
        <p14:creationId xmlns:p14="http://schemas.microsoft.com/office/powerpoint/2010/main" val="220592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C48827-4C78-4F7C-BC5B-FFBBC5A76B48}"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C0045-A87D-4C33-B63D-F8B6C9B7DE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48827-4C78-4F7C-BC5B-FFBBC5A76B48}"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C0045-A87D-4C33-B63D-F8B6C9B7DE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48827-4C78-4F7C-BC5B-FFBBC5A76B48}"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C0045-A87D-4C33-B63D-F8B6C9B7DE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48827-4C78-4F7C-BC5B-FFBBC5A76B48}"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C0045-A87D-4C33-B63D-F8B6C9B7DE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C48827-4C78-4F7C-BC5B-FFBBC5A76B48}"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C0045-A87D-4C33-B63D-F8B6C9B7DE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C48827-4C78-4F7C-BC5B-FFBBC5A76B48}"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DC0045-A87D-4C33-B63D-F8B6C9B7DE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C48827-4C78-4F7C-BC5B-FFBBC5A76B48}" type="datetimeFigureOut">
              <a:rPr lang="en-US" smtClean="0"/>
              <a:pPr/>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DC0045-A87D-4C33-B63D-F8B6C9B7DE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C48827-4C78-4F7C-BC5B-FFBBC5A76B48}" type="datetimeFigureOut">
              <a:rPr lang="en-US" smtClean="0"/>
              <a:pPr/>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DC0045-A87D-4C33-B63D-F8B6C9B7DE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48827-4C78-4F7C-BC5B-FFBBC5A76B48}" type="datetimeFigureOut">
              <a:rPr lang="en-US" smtClean="0"/>
              <a:pPr/>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DC0045-A87D-4C33-B63D-F8B6C9B7DE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48827-4C78-4F7C-BC5B-FFBBC5A76B48}"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DC0045-A87D-4C33-B63D-F8B6C9B7DE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48827-4C78-4F7C-BC5B-FFBBC5A76B48}"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DC0045-A87D-4C33-B63D-F8B6C9B7DE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48827-4C78-4F7C-BC5B-FFBBC5A76B48}" type="datetimeFigureOut">
              <a:rPr lang="en-US" smtClean="0"/>
              <a:pPr/>
              <a:t>10/19/2022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C0045-A87D-4C33-B63D-F8B6C9B7DE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file:///D:\lop%2011\GA%20dien%20tu%2011\thao%20giang%202018\18%20Track%2018.wma"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0914" name="Picture 2" descr="Bia SGK Tieng Anh 11"/>
          <p:cNvPicPr>
            <a:picLocks noChangeAspect="1" noChangeArrowheads="1"/>
          </p:cNvPicPr>
          <p:nvPr/>
        </p:nvPicPr>
        <p:blipFill>
          <a:blip r:embed="rId2"/>
          <a:srcRect/>
          <a:stretch>
            <a:fillRect/>
          </a:stretch>
        </p:blipFill>
        <p:spPr bwMode="auto">
          <a:xfrm>
            <a:off x="4343400" y="228600"/>
            <a:ext cx="4667250" cy="6000750"/>
          </a:xfrm>
          <a:prstGeom prst="rect">
            <a:avLst/>
          </a:prstGeom>
          <a:noFill/>
        </p:spPr>
      </p:pic>
      <p:sp>
        <p:nvSpPr>
          <p:cNvPr id="550915" name="WordArt 3"/>
          <p:cNvSpPr>
            <a:spLocks noChangeArrowheads="1" noChangeShapeType="1" noTextEdit="1"/>
          </p:cNvSpPr>
          <p:nvPr/>
        </p:nvSpPr>
        <p:spPr bwMode="auto">
          <a:xfrm>
            <a:off x="838200" y="3810000"/>
            <a:ext cx="3048000" cy="12192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Script MT Bold"/>
              </a:rPr>
              <a:t>our class</a:t>
            </a:r>
          </a:p>
        </p:txBody>
      </p:sp>
      <p:sp>
        <p:nvSpPr>
          <p:cNvPr id="550916" name="WordArt 4"/>
          <p:cNvSpPr>
            <a:spLocks noChangeArrowheads="1" noChangeShapeType="1" noTextEdit="1"/>
          </p:cNvSpPr>
          <p:nvPr/>
        </p:nvSpPr>
        <p:spPr bwMode="auto">
          <a:xfrm>
            <a:off x="990600" y="1219200"/>
            <a:ext cx="2971800" cy="2590800"/>
          </a:xfrm>
          <a:prstGeom prst="rect">
            <a:avLst/>
          </a:prstGeom>
        </p:spPr>
        <p:txBody>
          <a:bodyPr wrap="none" fromWordArt="1">
            <a:prstTxWarp prst="textWave1">
              <a:avLst>
                <a:gd name="adj1" fmla="val 13005"/>
                <a:gd name="adj2" fmla="val 0"/>
              </a:avLst>
            </a:prstTxWarp>
          </a:bodyPr>
          <a:lstStyle/>
          <a:p>
            <a:pPr algn="ctr"/>
            <a:r>
              <a:rPr lang="en-US" sz="3600" kern="10" dirty="0">
                <a:ln w="9525">
                  <a:solidFill>
                    <a:srgbClr val="CC0000"/>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Welcome </a:t>
            </a:r>
          </a:p>
          <a:p>
            <a:pPr algn="ctr"/>
            <a:r>
              <a:rPr lang="en-US" sz="3600" kern="10" dirty="0">
                <a:ln w="9525">
                  <a:solidFill>
                    <a:srgbClr val="CC0000"/>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to</a:t>
            </a:r>
          </a:p>
        </p:txBody>
      </p:sp>
      <p:pic>
        <p:nvPicPr>
          <p:cNvPr id="550917" name="Picture 5"/>
          <p:cNvPicPr>
            <a:picLocks noChangeAspect="1" noChangeArrowheads="1"/>
          </p:cNvPicPr>
          <p:nvPr/>
        </p:nvPicPr>
        <p:blipFill>
          <a:blip r:embed="rId3">
            <a:lum bright="30000"/>
          </a:blip>
          <a:srcRect/>
          <a:stretch>
            <a:fillRect/>
          </a:stretch>
        </p:blipFill>
        <p:spPr bwMode="auto">
          <a:xfrm rot="5400000">
            <a:off x="799490" y="-99035"/>
            <a:ext cx="701675" cy="1509346"/>
          </a:xfrm>
          <a:prstGeom prst="rect">
            <a:avLst/>
          </a:prstGeom>
          <a:noFill/>
          <a:ln w="9525">
            <a:noFill/>
            <a:miter lim="800000"/>
            <a:headEnd/>
            <a:tailEnd/>
          </a:ln>
          <a:effectLst/>
        </p:spPr>
      </p:pic>
      <p:pic>
        <p:nvPicPr>
          <p:cNvPr id="550918" name="Picture 6"/>
          <p:cNvPicPr>
            <a:picLocks noChangeAspect="1" noChangeArrowheads="1"/>
          </p:cNvPicPr>
          <p:nvPr/>
        </p:nvPicPr>
        <p:blipFill>
          <a:blip r:embed="rId3">
            <a:lum bright="30000"/>
          </a:blip>
          <a:srcRect/>
          <a:stretch>
            <a:fillRect/>
          </a:stretch>
        </p:blipFill>
        <p:spPr bwMode="auto">
          <a:xfrm rot="5400000">
            <a:off x="2998787" y="4979988"/>
            <a:ext cx="708025" cy="1524000"/>
          </a:xfrm>
          <a:prstGeom prst="rect">
            <a:avLst/>
          </a:prstGeom>
          <a:noFill/>
          <a:ln w="9525">
            <a:noFill/>
            <a:miter lim="800000"/>
            <a:headEnd/>
            <a:tailEnd/>
          </a:ln>
          <a:effectLst/>
        </p:spPr>
      </p:pic>
      <p:pic>
        <p:nvPicPr>
          <p:cNvPr id="550920" name="Picture 8" descr="rose"/>
          <p:cNvPicPr>
            <a:picLocks noChangeAspect="1" noChangeArrowheads="1"/>
          </p:cNvPicPr>
          <p:nvPr/>
        </p:nvPicPr>
        <p:blipFill>
          <a:blip r:embed="rId4"/>
          <a:srcRect/>
          <a:stretch>
            <a:fillRect/>
          </a:stretch>
        </p:blipFill>
        <p:spPr bwMode="auto">
          <a:xfrm>
            <a:off x="304800" y="5486400"/>
            <a:ext cx="914400" cy="712788"/>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lumen-pflanzen111"/>
          <p:cNvPicPr>
            <a:picLocks noChangeAspect="1" noChangeArrowheads="1" noCrop="1"/>
          </p:cNvPicPr>
          <p:nvPr/>
        </p:nvPicPr>
        <p:blipFill>
          <a:blip r:embed="rId3"/>
          <a:srcRect/>
          <a:stretch>
            <a:fillRect/>
          </a:stretch>
        </p:blipFill>
        <p:spPr bwMode="auto">
          <a:xfrm rot="-1820577">
            <a:off x="-228600" y="0"/>
            <a:ext cx="1828800" cy="1895475"/>
          </a:xfrm>
          <a:prstGeom prst="rect">
            <a:avLst/>
          </a:prstGeom>
          <a:noFill/>
          <a:ln w="9525">
            <a:noFill/>
            <a:miter lim="800000"/>
            <a:headEnd/>
            <a:tailEnd/>
          </a:ln>
        </p:spPr>
      </p:pic>
      <p:pic>
        <p:nvPicPr>
          <p:cNvPr id="16387" name="Picture 3" descr="blumen-pflanzen111"/>
          <p:cNvPicPr>
            <a:picLocks noChangeAspect="1" noChangeArrowheads="1" noCrop="1"/>
          </p:cNvPicPr>
          <p:nvPr/>
        </p:nvPicPr>
        <p:blipFill>
          <a:blip r:embed="rId3"/>
          <a:srcRect/>
          <a:stretch>
            <a:fillRect/>
          </a:stretch>
        </p:blipFill>
        <p:spPr bwMode="auto">
          <a:xfrm rot="1909261">
            <a:off x="7696200" y="0"/>
            <a:ext cx="1828800" cy="1895475"/>
          </a:xfrm>
          <a:prstGeom prst="rect">
            <a:avLst/>
          </a:prstGeom>
          <a:noFill/>
          <a:ln w="9525">
            <a:noFill/>
            <a:miter lim="800000"/>
            <a:headEnd/>
            <a:tailEnd/>
          </a:ln>
        </p:spPr>
      </p:pic>
      <p:pic>
        <p:nvPicPr>
          <p:cNvPr id="16388" name="Picture 4" descr="blumen-pflanzen111"/>
          <p:cNvPicPr>
            <a:picLocks noChangeAspect="1" noChangeArrowheads="1" noCrop="1"/>
          </p:cNvPicPr>
          <p:nvPr/>
        </p:nvPicPr>
        <p:blipFill>
          <a:blip r:embed="rId3"/>
          <a:srcRect/>
          <a:stretch>
            <a:fillRect/>
          </a:stretch>
        </p:blipFill>
        <p:spPr bwMode="auto">
          <a:xfrm rot="6036287">
            <a:off x="7543800" y="5029200"/>
            <a:ext cx="1828800" cy="1828800"/>
          </a:xfrm>
          <a:prstGeom prst="rect">
            <a:avLst/>
          </a:prstGeom>
          <a:noFill/>
          <a:ln w="9525">
            <a:noFill/>
            <a:miter lim="800000"/>
            <a:headEnd/>
            <a:tailEnd/>
          </a:ln>
        </p:spPr>
      </p:pic>
      <p:pic>
        <p:nvPicPr>
          <p:cNvPr id="16389" name="Picture 5" descr="blumen-pflanzen111"/>
          <p:cNvPicPr>
            <a:picLocks noChangeAspect="1" noChangeArrowheads="1" noCrop="1"/>
          </p:cNvPicPr>
          <p:nvPr/>
        </p:nvPicPr>
        <p:blipFill>
          <a:blip r:embed="rId3"/>
          <a:srcRect/>
          <a:stretch>
            <a:fillRect/>
          </a:stretch>
        </p:blipFill>
        <p:spPr bwMode="auto">
          <a:xfrm rot="-6556570">
            <a:off x="33338" y="4995862"/>
            <a:ext cx="1828800" cy="1895475"/>
          </a:xfrm>
          <a:prstGeom prst="rect">
            <a:avLst/>
          </a:prstGeom>
          <a:noFill/>
          <a:ln w="9525">
            <a:noFill/>
            <a:miter lim="800000"/>
            <a:headEnd/>
            <a:tailEnd/>
          </a:ln>
        </p:spPr>
      </p:pic>
      <p:sp>
        <p:nvSpPr>
          <p:cNvPr id="12292" name="Text Box 4"/>
          <p:cNvSpPr txBox="1">
            <a:spLocks noChangeArrowheads="1"/>
          </p:cNvSpPr>
          <p:nvPr/>
        </p:nvSpPr>
        <p:spPr bwMode="auto">
          <a:xfrm>
            <a:off x="1219200" y="-15875"/>
            <a:ext cx="7162800" cy="6797675"/>
          </a:xfrm>
          <a:prstGeom prst="rect">
            <a:avLst/>
          </a:prstGeom>
          <a:solidFill>
            <a:schemeClr val="bg1"/>
          </a:solidFill>
          <a:ln w="9525">
            <a:noFill/>
            <a:miter lim="800000"/>
            <a:headEnd/>
            <a:tailEnd/>
          </a:ln>
        </p:spPr>
        <p:txBody>
          <a:bodyPr>
            <a:spAutoFit/>
          </a:bodyPr>
          <a:lstStyle/>
          <a:p>
            <a:pPr marL="342900" indent="-342900"/>
            <a:r>
              <a:rPr lang="en-US" sz="2000" b="1" dirty="0">
                <a:solidFill>
                  <a:srgbClr val="002060"/>
                </a:solidFill>
                <a:latin typeface=".VnArial" pitchFamily="34" charset="0"/>
              </a:rPr>
              <a:t>3. Most of the boys’ and girls’ clubs use many high school and college students as volunteers because they………..</a:t>
            </a:r>
          </a:p>
          <a:p>
            <a:pPr marL="342900" indent="-342900"/>
            <a:r>
              <a:rPr lang="en-US" sz="2000" b="1" dirty="0">
                <a:latin typeface=".VnArial" pitchFamily="34" charset="0"/>
              </a:rPr>
              <a:t>	A. have a lot of free time.	</a:t>
            </a:r>
          </a:p>
          <a:p>
            <a:pPr marL="342900" indent="-342900"/>
            <a:r>
              <a:rPr lang="en-US" sz="2000" b="1" dirty="0">
                <a:latin typeface=".VnArial" pitchFamily="34" charset="0"/>
              </a:rPr>
              <a:t>	B. can understand the problems of younger boys and girls.</a:t>
            </a:r>
          </a:p>
          <a:p>
            <a:pPr marL="342900" indent="-342900"/>
            <a:r>
              <a:rPr lang="en-US" sz="2000" b="1" dirty="0">
                <a:latin typeface=".VnArial" pitchFamily="34" charset="0"/>
              </a:rPr>
              <a:t>	C. know how to do the work	</a:t>
            </a:r>
          </a:p>
          <a:p>
            <a:pPr marL="342900" indent="-342900"/>
            <a:r>
              <a:rPr lang="en-US" sz="2000" b="1" dirty="0">
                <a:latin typeface=".VnArial" pitchFamily="34" charset="0"/>
              </a:rPr>
              <a:t>	D. are good at playing games</a:t>
            </a:r>
          </a:p>
          <a:p>
            <a:pPr marL="342900" indent="-342900"/>
            <a:r>
              <a:rPr lang="en-US" sz="2000" b="1" dirty="0">
                <a:solidFill>
                  <a:srgbClr val="002060"/>
                </a:solidFill>
                <a:latin typeface=".VnArial" pitchFamily="34" charset="0"/>
              </a:rPr>
              <a:t>4. Volunteers believe that…………………</a:t>
            </a:r>
          </a:p>
          <a:p>
            <a:pPr marL="342900" indent="-342900"/>
            <a:r>
              <a:rPr lang="en-US" sz="2000" b="1" dirty="0">
                <a:latin typeface=".VnArial" pitchFamily="34" charset="0"/>
              </a:rPr>
              <a:t>	A. in order to make others happy, they have to be unhappy.</a:t>
            </a:r>
          </a:p>
          <a:p>
            <a:pPr marL="342900" indent="-342900"/>
            <a:r>
              <a:rPr lang="en-US" sz="2000" b="1" dirty="0">
                <a:latin typeface=".VnArial" pitchFamily="34" charset="0"/>
              </a:rPr>
              <a:t>	B. the happiest people are those who make themselves happy.</a:t>
            </a:r>
          </a:p>
          <a:p>
            <a:pPr marL="342900" indent="-342900"/>
            <a:r>
              <a:rPr lang="en-US" sz="2000" b="1" dirty="0">
                <a:latin typeface=".VnArial" pitchFamily="34" charset="0"/>
              </a:rPr>
              <a:t>	C. the happiest people are those who are young and healthy</a:t>
            </a:r>
          </a:p>
          <a:p>
            <a:pPr marL="342900" indent="-342900"/>
            <a:r>
              <a:rPr lang="en-US" sz="2000" b="1" dirty="0">
                <a:latin typeface=".VnArial" pitchFamily="34" charset="0"/>
              </a:rPr>
              <a:t>	D. bringing happiness to others makes them the happiest people.</a:t>
            </a:r>
          </a:p>
          <a:p>
            <a:pPr marL="342900" indent="-342900"/>
            <a:r>
              <a:rPr lang="en-US" sz="2000" b="1" dirty="0">
                <a:solidFill>
                  <a:srgbClr val="002060"/>
                </a:solidFill>
                <a:latin typeface=".VnArial" pitchFamily="34" charset="0"/>
              </a:rPr>
              <a:t>5. The best title for the passage is…………….</a:t>
            </a:r>
          </a:p>
          <a:p>
            <a:pPr marL="342900" indent="-342900"/>
            <a:r>
              <a:rPr lang="en-US" sz="2000" b="1" dirty="0">
                <a:latin typeface=".VnArial" pitchFamily="34" charset="0"/>
              </a:rPr>
              <a:t>	A. Taking care of others</a:t>
            </a:r>
          </a:p>
          <a:p>
            <a:pPr marL="342900" indent="-342900"/>
            <a:r>
              <a:rPr lang="en-US" sz="2000" b="1" dirty="0">
                <a:latin typeface=".VnArial" pitchFamily="34" charset="0"/>
              </a:rPr>
              <a:t>	B. Voluntary Work in the United States.</a:t>
            </a:r>
          </a:p>
          <a:p>
            <a:pPr marL="342900" indent="-342900"/>
            <a:r>
              <a:rPr lang="en-US" sz="2000" b="1" dirty="0">
                <a:latin typeface=".VnArial" pitchFamily="34" charset="0"/>
              </a:rPr>
              <a:t>	C. Volunteers: The Happiest People in the world.</a:t>
            </a:r>
          </a:p>
          <a:p>
            <a:pPr marL="342900" indent="-342900"/>
            <a:r>
              <a:rPr lang="en-US" sz="2000" b="1" dirty="0">
                <a:latin typeface=".VnArial" pitchFamily="34" charset="0"/>
              </a:rPr>
              <a:t>	D.  Help Old and Sick people in the United States</a:t>
            </a:r>
          </a:p>
        </p:txBody>
      </p:sp>
      <p:grpSp>
        <p:nvGrpSpPr>
          <p:cNvPr id="2" name="Group 7"/>
          <p:cNvGrpSpPr>
            <a:grpSpLocks/>
          </p:cNvGrpSpPr>
          <p:nvPr/>
        </p:nvGrpSpPr>
        <p:grpSpPr bwMode="auto">
          <a:xfrm>
            <a:off x="1447800" y="1143000"/>
            <a:ext cx="533400" cy="457386"/>
            <a:chOff x="720" y="1003"/>
            <a:chExt cx="432" cy="485"/>
          </a:xfrm>
        </p:grpSpPr>
        <p:sp>
          <p:nvSpPr>
            <p:cNvPr id="16398" name="Oval 8"/>
            <p:cNvSpPr>
              <a:spLocks noChangeArrowheads="1"/>
            </p:cNvSpPr>
            <p:nvPr/>
          </p:nvSpPr>
          <p:spPr bwMode="auto">
            <a:xfrm>
              <a:off x="720" y="1104"/>
              <a:ext cx="432" cy="38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9" name="Text Box 9"/>
            <p:cNvSpPr txBox="1">
              <a:spLocks noChangeArrowheads="1"/>
            </p:cNvSpPr>
            <p:nvPr/>
          </p:nvSpPr>
          <p:spPr bwMode="auto">
            <a:xfrm>
              <a:off x="816" y="1003"/>
              <a:ext cx="288" cy="356"/>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rPr>
                <a:t>B</a:t>
              </a:r>
            </a:p>
          </p:txBody>
        </p:sp>
      </p:grpSp>
      <p:grpSp>
        <p:nvGrpSpPr>
          <p:cNvPr id="3" name="Group 10"/>
          <p:cNvGrpSpPr>
            <a:grpSpLocks/>
          </p:cNvGrpSpPr>
          <p:nvPr/>
        </p:nvGrpSpPr>
        <p:grpSpPr bwMode="auto">
          <a:xfrm>
            <a:off x="1447800" y="4495800"/>
            <a:ext cx="457200" cy="457200"/>
            <a:chOff x="720" y="1104"/>
            <a:chExt cx="432" cy="384"/>
          </a:xfrm>
        </p:grpSpPr>
        <p:sp>
          <p:nvSpPr>
            <p:cNvPr id="16396" name="Oval 11"/>
            <p:cNvSpPr>
              <a:spLocks noChangeArrowheads="1"/>
            </p:cNvSpPr>
            <p:nvPr/>
          </p:nvSpPr>
          <p:spPr bwMode="auto">
            <a:xfrm>
              <a:off x="720" y="1104"/>
              <a:ext cx="432" cy="38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7" name="Text Box 12"/>
            <p:cNvSpPr txBox="1">
              <a:spLocks noChangeArrowheads="1"/>
            </p:cNvSpPr>
            <p:nvPr/>
          </p:nvSpPr>
          <p:spPr bwMode="auto">
            <a:xfrm>
              <a:off x="816" y="1104"/>
              <a:ext cx="288" cy="329"/>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rPr>
                <a:t>D</a:t>
              </a:r>
            </a:p>
          </p:txBody>
        </p:sp>
      </p:grpSp>
      <p:grpSp>
        <p:nvGrpSpPr>
          <p:cNvPr id="4" name="Group 13"/>
          <p:cNvGrpSpPr>
            <a:grpSpLocks/>
          </p:cNvGrpSpPr>
          <p:nvPr/>
        </p:nvGrpSpPr>
        <p:grpSpPr bwMode="auto">
          <a:xfrm>
            <a:off x="1358900" y="5715000"/>
            <a:ext cx="546100" cy="457398"/>
            <a:chOff x="720" y="1027"/>
            <a:chExt cx="432" cy="461"/>
          </a:xfrm>
        </p:grpSpPr>
        <p:sp>
          <p:nvSpPr>
            <p:cNvPr id="16394" name="Oval 14"/>
            <p:cNvSpPr>
              <a:spLocks noChangeArrowheads="1"/>
            </p:cNvSpPr>
            <p:nvPr/>
          </p:nvSpPr>
          <p:spPr bwMode="auto">
            <a:xfrm>
              <a:off x="720" y="1104"/>
              <a:ext cx="432" cy="38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5" name="Text Box 15"/>
            <p:cNvSpPr txBox="1">
              <a:spLocks noChangeArrowheads="1"/>
            </p:cNvSpPr>
            <p:nvPr/>
          </p:nvSpPr>
          <p:spPr bwMode="auto">
            <a:xfrm>
              <a:off x="816" y="1027"/>
              <a:ext cx="288" cy="329"/>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rPr>
                <a:t>B</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diamond(in)">
                                      <p:cBhvr>
                                        <p:cTn id="7" dur="20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lumen-pflanzen111"/>
          <p:cNvPicPr>
            <a:picLocks noChangeAspect="1" noChangeArrowheads="1" noCrop="1"/>
          </p:cNvPicPr>
          <p:nvPr/>
        </p:nvPicPr>
        <p:blipFill>
          <a:blip r:embed="rId3"/>
          <a:srcRect/>
          <a:stretch>
            <a:fillRect/>
          </a:stretch>
        </p:blipFill>
        <p:spPr bwMode="auto">
          <a:xfrm rot="-1271753">
            <a:off x="0" y="0"/>
            <a:ext cx="1828800" cy="1895475"/>
          </a:xfrm>
          <a:prstGeom prst="rect">
            <a:avLst/>
          </a:prstGeom>
          <a:noFill/>
          <a:ln w="9525">
            <a:noFill/>
            <a:miter lim="800000"/>
            <a:headEnd/>
            <a:tailEnd/>
          </a:ln>
        </p:spPr>
      </p:pic>
      <p:pic>
        <p:nvPicPr>
          <p:cNvPr id="17411" name="Picture 3" descr="blumen-pflanzen111"/>
          <p:cNvPicPr>
            <a:picLocks noChangeAspect="1" noChangeArrowheads="1" noCrop="1"/>
          </p:cNvPicPr>
          <p:nvPr/>
        </p:nvPicPr>
        <p:blipFill>
          <a:blip r:embed="rId3"/>
          <a:srcRect/>
          <a:stretch>
            <a:fillRect/>
          </a:stretch>
        </p:blipFill>
        <p:spPr bwMode="auto">
          <a:xfrm rot="-1271753">
            <a:off x="-176397" y="37894"/>
            <a:ext cx="1828800" cy="1895475"/>
          </a:xfrm>
          <a:prstGeom prst="rect">
            <a:avLst/>
          </a:prstGeom>
          <a:noFill/>
          <a:ln w="9525">
            <a:noFill/>
            <a:miter lim="800000"/>
            <a:headEnd/>
            <a:tailEnd/>
          </a:ln>
        </p:spPr>
      </p:pic>
      <p:pic>
        <p:nvPicPr>
          <p:cNvPr id="17412" name="Picture 4" descr="blumen-pflanzen111"/>
          <p:cNvPicPr>
            <a:picLocks noChangeAspect="1" noChangeArrowheads="1" noCrop="1"/>
          </p:cNvPicPr>
          <p:nvPr/>
        </p:nvPicPr>
        <p:blipFill>
          <a:blip r:embed="rId3"/>
          <a:srcRect/>
          <a:stretch>
            <a:fillRect/>
          </a:stretch>
        </p:blipFill>
        <p:spPr bwMode="auto">
          <a:xfrm rot="3056764">
            <a:off x="7679512" y="31058"/>
            <a:ext cx="1828800" cy="1895475"/>
          </a:xfrm>
          <a:prstGeom prst="rect">
            <a:avLst/>
          </a:prstGeom>
          <a:noFill/>
          <a:ln w="9525">
            <a:noFill/>
            <a:miter lim="800000"/>
            <a:headEnd/>
            <a:tailEnd/>
          </a:ln>
        </p:spPr>
      </p:pic>
      <p:sp>
        <p:nvSpPr>
          <p:cNvPr id="13316" name="Text Box 4"/>
          <p:cNvSpPr txBox="1">
            <a:spLocks noChangeArrowheads="1"/>
          </p:cNvSpPr>
          <p:nvPr/>
        </p:nvSpPr>
        <p:spPr bwMode="auto">
          <a:xfrm>
            <a:off x="457200" y="304800"/>
            <a:ext cx="8534400" cy="6370975"/>
          </a:xfrm>
          <a:prstGeom prst="rect">
            <a:avLst/>
          </a:prstGeom>
          <a:noFill/>
          <a:ln w="9525">
            <a:noFill/>
            <a:miter lim="800000"/>
            <a:headEnd/>
            <a:tailEnd/>
          </a:ln>
        </p:spPr>
        <p:txBody>
          <a:bodyPr>
            <a:spAutoFit/>
          </a:bodyPr>
          <a:lstStyle/>
          <a:p>
            <a:pPr marL="342900" indent="-342900">
              <a:spcBef>
                <a:spcPct val="50000"/>
              </a:spcBef>
            </a:pPr>
            <a:r>
              <a:rPr lang="en-US" sz="2400" b="1" dirty="0" smtClean="0">
                <a:solidFill>
                  <a:srgbClr val="0070C0"/>
                </a:solidFill>
                <a:latin typeface=".VnVogue" pitchFamily="34" charset="0"/>
              </a:rPr>
              <a:t>             </a:t>
            </a:r>
            <a:r>
              <a:rPr lang="en-US" sz="2400" b="1" u="sng" dirty="0" smtClean="0">
                <a:solidFill>
                  <a:srgbClr val="0070C0"/>
                </a:solidFill>
                <a:latin typeface=".VnVogue" pitchFamily="34" charset="0"/>
              </a:rPr>
              <a:t>Task </a:t>
            </a:r>
            <a:r>
              <a:rPr lang="en-US" sz="2400" b="1" u="sng" dirty="0">
                <a:solidFill>
                  <a:srgbClr val="0070C0"/>
                </a:solidFill>
                <a:latin typeface=".VnVogue" pitchFamily="34" charset="0"/>
              </a:rPr>
              <a:t>3</a:t>
            </a:r>
            <a:r>
              <a:rPr lang="en-US" sz="2400" b="1" dirty="0">
                <a:solidFill>
                  <a:srgbClr val="0070C0"/>
                </a:solidFill>
                <a:latin typeface=".VnVogue" pitchFamily="34" charset="0"/>
              </a:rPr>
              <a:t>: </a:t>
            </a:r>
            <a:r>
              <a:rPr lang="en-US" sz="2400" b="1" dirty="0">
                <a:solidFill>
                  <a:srgbClr val="00B0F0"/>
                </a:solidFill>
                <a:latin typeface=".VnVogue" pitchFamily="34" charset="0"/>
              </a:rPr>
              <a:t>Answer the following </a:t>
            </a:r>
            <a:r>
              <a:rPr lang="en-US" sz="2400" b="1" dirty="0" smtClean="0">
                <a:solidFill>
                  <a:srgbClr val="00B0F0"/>
                </a:solidFill>
                <a:latin typeface=".VnVogue" pitchFamily="34" charset="0"/>
              </a:rPr>
              <a:t>questions.</a:t>
            </a:r>
            <a:endParaRPr lang="en-US" sz="2400" b="1" dirty="0">
              <a:solidFill>
                <a:srgbClr val="00B0F0"/>
              </a:solidFill>
              <a:latin typeface=".VnVogue" pitchFamily="34" charset="0"/>
            </a:endParaRPr>
          </a:p>
          <a:p>
            <a:pPr marL="342900" indent="-342900">
              <a:spcBef>
                <a:spcPct val="50000"/>
              </a:spcBef>
              <a:buFontTx/>
              <a:buAutoNum type="arabicPeriod"/>
            </a:pPr>
            <a:r>
              <a:rPr lang="en-US" sz="2400" b="1" dirty="0">
                <a:latin typeface=".VnVogue" pitchFamily="34" charset="0"/>
              </a:rPr>
              <a:t>What do high school and college students usually do as volunteers in hospitals, orphanages or homes for the aged?</a:t>
            </a:r>
          </a:p>
          <a:p>
            <a:pPr marL="342900" indent="-342900">
              <a:spcBef>
                <a:spcPct val="50000"/>
              </a:spcBef>
            </a:pPr>
            <a:r>
              <a:rPr lang="en-US" sz="2400" b="1" dirty="0">
                <a:solidFill>
                  <a:schemeClr val="accent2"/>
                </a:solidFill>
                <a:latin typeface="MS Song" pitchFamily="49" charset="-122"/>
                <a:ea typeface="MS Song" pitchFamily="49" charset="-122"/>
              </a:rPr>
              <a:t>→</a:t>
            </a:r>
            <a:r>
              <a:rPr lang="en-US" sz="2400" b="1" dirty="0">
                <a:solidFill>
                  <a:srgbClr val="FF0000"/>
                </a:solidFill>
                <a:latin typeface=".VnVogue" pitchFamily="34" charset="0"/>
              </a:rPr>
              <a:t>They read books to the people there, play games with them or listen to their problems. </a:t>
            </a:r>
            <a:r>
              <a:rPr lang="en-US" sz="2400" b="1" dirty="0" smtClean="0">
                <a:solidFill>
                  <a:srgbClr val="FF0000"/>
                </a:solidFill>
                <a:latin typeface=".VnVogue" pitchFamily="34" charset="0"/>
              </a:rPr>
              <a:t>(p</a:t>
            </a:r>
            <a:r>
              <a:rPr lang="en-US" sz="2400" b="1" baseline="-25000" dirty="0" smtClean="0">
                <a:solidFill>
                  <a:srgbClr val="FF0000"/>
                </a:solidFill>
                <a:latin typeface=".VnVogue" pitchFamily="34" charset="0"/>
              </a:rPr>
              <a:t>1-</a:t>
            </a:r>
            <a:r>
              <a:rPr lang="en-US" sz="2400" b="1" dirty="0" smtClean="0">
                <a:solidFill>
                  <a:srgbClr val="FF0000"/>
                </a:solidFill>
                <a:latin typeface=".VnVogue" pitchFamily="34" charset="0"/>
              </a:rPr>
              <a:t> L</a:t>
            </a:r>
            <a:r>
              <a:rPr lang="en-US" sz="2400" b="1" baseline="-25000" dirty="0" smtClean="0">
                <a:solidFill>
                  <a:srgbClr val="FF0000"/>
                </a:solidFill>
                <a:latin typeface=".VnVogue" pitchFamily="34" charset="0"/>
              </a:rPr>
              <a:t>7-10</a:t>
            </a:r>
            <a:r>
              <a:rPr lang="en-US" sz="2400" b="1" dirty="0" smtClean="0">
                <a:solidFill>
                  <a:srgbClr val="FF0000"/>
                </a:solidFill>
                <a:latin typeface=".VnVogue" pitchFamily="34" charset="0"/>
              </a:rPr>
              <a:t> )</a:t>
            </a:r>
            <a:endParaRPr lang="en-US" sz="2400" b="1" baseline="-25000" dirty="0">
              <a:solidFill>
                <a:srgbClr val="FF0000"/>
              </a:solidFill>
              <a:latin typeface=".VnVogue" pitchFamily="34" charset="0"/>
            </a:endParaRPr>
          </a:p>
          <a:p>
            <a:pPr marL="342900" indent="-342900">
              <a:spcBef>
                <a:spcPct val="50000"/>
              </a:spcBef>
            </a:pPr>
            <a:r>
              <a:rPr lang="en-US" sz="2400" b="1" dirty="0">
                <a:latin typeface=".VnVogue" pitchFamily="34" charset="0"/>
              </a:rPr>
              <a:t>2. How do volunteers help disadvantaged and handicapped children to overcome their difficulties?</a:t>
            </a:r>
          </a:p>
          <a:p>
            <a:pPr marL="342900" indent="-342900">
              <a:spcBef>
                <a:spcPct val="50000"/>
              </a:spcBef>
            </a:pPr>
            <a:r>
              <a:rPr lang="en-US" b="1" dirty="0">
                <a:solidFill>
                  <a:srgbClr val="FF0000"/>
                </a:solidFill>
              </a:rPr>
              <a:t>→</a:t>
            </a:r>
            <a:r>
              <a:rPr lang="en-US" dirty="0">
                <a:solidFill>
                  <a:srgbClr val="FF0000"/>
                </a:solidFill>
              </a:rPr>
              <a:t> </a:t>
            </a:r>
            <a:r>
              <a:rPr lang="en-US" sz="2400" b="1" dirty="0">
                <a:solidFill>
                  <a:srgbClr val="FF0000"/>
                </a:solidFill>
                <a:latin typeface=".VnVogue" pitchFamily="34" charset="0"/>
              </a:rPr>
              <a:t>They give care and comfort to them and help them to overcome their difficulties</a:t>
            </a:r>
            <a:r>
              <a:rPr lang="en-US" sz="2400" b="1" dirty="0" smtClean="0">
                <a:solidFill>
                  <a:srgbClr val="FF0000"/>
                </a:solidFill>
                <a:latin typeface=".VnVogue" pitchFamily="34" charset="0"/>
              </a:rPr>
              <a:t>.(P</a:t>
            </a:r>
            <a:r>
              <a:rPr lang="en-US" sz="2400" b="1" baseline="-25000" dirty="0" smtClean="0">
                <a:solidFill>
                  <a:srgbClr val="FF0000"/>
                </a:solidFill>
                <a:latin typeface=".VnVogue" pitchFamily="34" charset="0"/>
              </a:rPr>
              <a:t>3</a:t>
            </a:r>
            <a:r>
              <a:rPr lang="en-US" sz="2400" b="1" dirty="0" smtClean="0">
                <a:solidFill>
                  <a:srgbClr val="FF0000"/>
                </a:solidFill>
                <a:latin typeface=".VnVogue" pitchFamily="34" charset="0"/>
              </a:rPr>
              <a:t> L</a:t>
            </a:r>
            <a:r>
              <a:rPr lang="en-US" sz="2400" b="1" baseline="-25000" dirty="0" smtClean="0">
                <a:solidFill>
                  <a:srgbClr val="FF0000"/>
                </a:solidFill>
                <a:latin typeface=".VnVogue" pitchFamily="34" charset="0"/>
              </a:rPr>
              <a:t>2,3</a:t>
            </a:r>
            <a:r>
              <a:rPr lang="en-US" sz="2400" b="1" dirty="0" smtClean="0">
                <a:solidFill>
                  <a:srgbClr val="FF0000"/>
                </a:solidFill>
                <a:latin typeface=".VnVogue" pitchFamily="34" charset="0"/>
              </a:rPr>
              <a:t>)</a:t>
            </a:r>
            <a:endParaRPr lang="en-US" sz="2400" b="1" dirty="0">
              <a:solidFill>
                <a:srgbClr val="FF0000"/>
              </a:solidFill>
              <a:latin typeface=".VnVogue" pitchFamily="34" charset="0"/>
            </a:endParaRPr>
          </a:p>
          <a:p>
            <a:pPr marL="342900" indent="-342900">
              <a:spcBef>
                <a:spcPct val="50000"/>
              </a:spcBef>
            </a:pPr>
            <a:r>
              <a:rPr lang="en-US" sz="2400" b="1" dirty="0">
                <a:latin typeface=".VnVogue" pitchFamily="34" charset="0"/>
              </a:rPr>
              <a:t>3. Where do students volunteer to work during summer vacations?</a:t>
            </a:r>
          </a:p>
          <a:p>
            <a:pPr marL="342900" indent="-342900">
              <a:spcBef>
                <a:spcPct val="50000"/>
              </a:spcBef>
            </a:pPr>
            <a:r>
              <a:rPr lang="en-US" b="1" dirty="0">
                <a:solidFill>
                  <a:schemeClr val="accent2"/>
                </a:solidFill>
              </a:rPr>
              <a:t>→</a:t>
            </a:r>
            <a:r>
              <a:rPr lang="en-US" dirty="0">
                <a:solidFill>
                  <a:schemeClr val="accent2"/>
                </a:solidFill>
              </a:rPr>
              <a:t> </a:t>
            </a:r>
            <a:r>
              <a:rPr lang="en-US" sz="2400" b="1" dirty="0">
                <a:solidFill>
                  <a:srgbClr val="FF0000"/>
                </a:solidFill>
                <a:latin typeface=".VnVogue" pitchFamily="34" charset="0"/>
              </a:rPr>
              <a:t>They volunteer to work in remote or mountainous </a:t>
            </a:r>
            <a:r>
              <a:rPr lang="en-US" sz="2400" b="1" dirty="0" smtClean="0">
                <a:solidFill>
                  <a:srgbClr val="FF0000"/>
                </a:solidFill>
                <a:latin typeface=".VnVogue" pitchFamily="34" charset="0"/>
              </a:rPr>
              <a:t>areas.(P</a:t>
            </a:r>
            <a:r>
              <a:rPr lang="en-US" sz="2400" b="1" baseline="-25000" dirty="0" smtClean="0">
                <a:solidFill>
                  <a:srgbClr val="FF0000"/>
                </a:solidFill>
                <a:latin typeface=".VnVogue" pitchFamily="34" charset="0"/>
              </a:rPr>
              <a:t>3</a:t>
            </a:r>
            <a:r>
              <a:rPr lang="en-US" sz="2400" b="1" dirty="0" smtClean="0">
                <a:solidFill>
                  <a:srgbClr val="FF0000"/>
                </a:solidFill>
                <a:latin typeface=".VnVogue" pitchFamily="34" charset="0"/>
              </a:rPr>
              <a:t> L</a:t>
            </a:r>
            <a:r>
              <a:rPr lang="en-US" sz="2400" b="1" baseline="-25000" dirty="0" smtClean="0">
                <a:solidFill>
                  <a:srgbClr val="FF0000"/>
                </a:solidFill>
                <a:latin typeface=".VnVogue" pitchFamily="34" charset="0"/>
              </a:rPr>
              <a:t>5,6,7</a:t>
            </a:r>
            <a:r>
              <a:rPr lang="en-US" sz="2400" b="1" dirty="0" smtClean="0">
                <a:solidFill>
                  <a:srgbClr val="FF0000"/>
                </a:solidFill>
                <a:latin typeface=".VnVogue" pitchFamily="34" charset="0"/>
              </a:rPr>
              <a:t>)</a:t>
            </a:r>
            <a:endParaRPr lang="en-US" sz="2400" b="1" dirty="0">
              <a:solidFill>
                <a:srgbClr val="FF0000"/>
              </a:solidFill>
              <a:latin typeface=".VnVogue"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dissolve">
                                      <p:cBhvr>
                                        <p:cTn id="7" dur="500"/>
                                        <p:tgtEl>
                                          <p:spTgt spid="133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3316">
                                            <p:txEl>
                                              <p:pRg st="1" end="1"/>
                                            </p:txEl>
                                          </p:spTgt>
                                        </p:tgtEl>
                                        <p:attrNameLst>
                                          <p:attrName>style.visibility</p:attrName>
                                        </p:attrNameLst>
                                      </p:cBhvr>
                                      <p:to>
                                        <p:strVal val="visible"/>
                                      </p:to>
                                    </p:set>
                                    <p:anim to="" calcmode="lin" valueType="num">
                                      <p:cBhvr>
                                        <p:cTn id="12" dur="1" fill="hold"/>
                                        <p:tgtEl>
                                          <p:spTgt spid="1331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3316">
                                            <p:txEl>
                                              <p:pRg st="3" end="3"/>
                                            </p:txEl>
                                          </p:spTgt>
                                        </p:tgtEl>
                                        <p:attrNameLst>
                                          <p:attrName>style.visibility</p:attrName>
                                        </p:attrNameLst>
                                      </p:cBhvr>
                                      <p:to>
                                        <p:strVal val="visible"/>
                                      </p:to>
                                    </p:set>
                                    <p:anim calcmode="lin" valueType="num">
                                      <p:cBhvr>
                                        <p:cTn id="17" dur="500" fill="hold"/>
                                        <p:tgtEl>
                                          <p:spTgt spid="13316">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13316">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1331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3316">
                                            <p:txEl>
                                              <p:pRg st="5" end="5"/>
                                            </p:txEl>
                                          </p:spTgt>
                                        </p:tgtEl>
                                        <p:attrNameLst>
                                          <p:attrName>style.visibility</p:attrName>
                                        </p:attrNameLst>
                                      </p:cBhvr>
                                      <p:to>
                                        <p:strVal val="visible"/>
                                      </p:to>
                                    </p:set>
                                    <p:animEffect transition="in" filter="diamond(in)">
                                      <p:cBhvr>
                                        <p:cTn id="24" dur="2000"/>
                                        <p:tgtEl>
                                          <p:spTgt spid="1331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316">
                                            <p:txEl>
                                              <p:pRg st="2" end="2"/>
                                            </p:txEl>
                                          </p:spTgt>
                                        </p:tgtEl>
                                        <p:attrNameLst>
                                          <p:attrName>style.visibility</p:attrName>
                                        </p:attrNameLst>
                                      </p:cBhvr>
                                      <p:to>
                                        <p:strVal val="visible"/>
                                      </p:to>
                                    </p:set>
                                    <p:anim calcmode="lin" valueType="num">
                                      <p:cBhvr additive="base">
                                        <p:cTn id="29" dur="5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3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13316">
                                            <p:txEl>
                                              <p:pRg st="4" end="4"/>
                                            </p:txEl>
                                          </p:spTgt>
                                        </p:tgtEl>
                                        <p:attrNameLst>
                                          <p:attrName>style.visibility</p:attrName>
                                        </p:attrNameLst>
                                      </p:cBhvr>
                                      <p:to>
                                        <p:strVal val="visible"/>
                                      </p:to>
                                    </p:set>
                                    <p:anim calcmode="lin" valueType="num">
                                      <p:cBhvr>
                                        <p:cTn id="35" dur="500" fill="hold"/>
                                        <p:tgtEl>
                                          <p:spTgt spid="13316">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3316">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13316">
                                            <p:txEl>
                                              <p:pRg st="6" end="6"/>
                                            </p:txEl>
                                          </p:spTgt>
                                        </p:tgtEl>
                                        <p:attrNameLst>
                                          <p:attrName>style.visibility</p:attrName>
                                        </p:attrNameLst>
                                      </p:cBhvr>
                                      <p:to>
                                        <p:strVal val="visible"/>
                                      </p:to>
                                    </p:set>
                                    <p:animEffect transition="in" filter="fade">
                                      <p:cBhvr>
                                        <p:cTn id="41" dur="1000"/>
                                        <p:tgtEl>
                                          <p:spTgt spid="13316">
                                            <p:txEl>
                                              <p:pRg st="6" end="6"/>
                                            </p:txEl>
                                          </p:spTgt>
                                        </p:tgtEl>
                                      </p:cBhvr>
                                    </p:animEffect>
                                    <p:anim calcmode="lin" valueType="num">
                                      <p:cBhvr>
                                        <p:cTn id="42" dur="1000" fill="hold"/>
                                        <p:tgtEl>
                                          <p:spTgt spid="13316">
                                            <p:txEl>
                                              <p:pRg st="6" end="6"/>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3316">
                                            <p:txEl>
                                              <p:pRg st="6" end="6"/>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3316">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Grp="1" noChangeArrowheads="1"/>
          </p:cNvSpPr>
          <p:nvPr>
            <p:ph type="ftr" sz="quarter" idx="11"/>
          </p:nvPr>
        </p:nvSpPr>
        <p:spPr>
          <a:ln/>
        </p:spPr>
        <p:txBody>
          <a:bodyPr/>
          <a:lstStyle/>
          <a:p>
            <a:r>
              <a:rPr lang="en-US"/>
              <a:t>Ho Thi Kim Thuy</a:t>
            </a:r>
          </a:p>
        </p:txBody>
      </p:sp>
      <p:pic>
        <p:nvPicPr>
          <p:cNvPr id="89090" name="Picture 2" descr="EJ020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9097" name="AutoShape 9">
            <a:hlinkClick r:id="rId4" action="ppaction://hlinksldjump" highlightClick="1"/>
          </p:cNvPr>
          <p:cNvSpPr>
            <a:spLocks noChangeArrowheads="1"/>
          </p:cNvSpPr>
          <p:nvPr/>
        </p:nvSpPr>
        <p:spPr bwMode="auto">
          <a:xfrm>
            <a:off x="8534400" y="6400800"/>
            <a:ext cx="609600" cy="457200"/>
          </a:xfrm>
          <a:prstGeom prst="actionButtonForwardNext">
            <a:avLst/>
          </a:prstGeom>
          <a:solidFill>
            <a:schemeClr val="accent1"/>
          </a:solidFill>
          <a:ln w="9525">
            <a:noFill/>
            <a:miter lim="800000"/>
            <a:headEnd/>
            <a:tailEnd/>
          </a:ln>
          <a:effectLst/>
        </p:spPr>
        <p:txBody>
          <a:bodyPr wrap="none" anchor="ctr"/>
          <a:lstStyle/>
          <a:p>
            <a:endParaRPr lang="en-US"/>
          </a:p>
        </p:txBody>
      </p:sp>
      <p:sp>
        <p:nvSpPr>
          <p:cNvPr id="11" name="TextBox 10"/>
          <p:cNvSpPr txBox="1"/>
          <p:nvPr/>
        </p:nvSpPr>
        <p:spPr>
          <a:xfrm rot="20908243">
            <a:off x="1160808" y="2009915"/>
            <a:ext cx="7086090" cy="1938992"/>
          </a:xfrm>
          <a:prstGeom prst="rect">
            <a:avLst/>
          </a:prstGeom>
          <a:noFill/>
        </p:spPr>
        <p:txBody>
          <a:bodyPr wrap="square" rtlCol="0">
            <a:spAutoFit/>
          </a:bodyPr>
          <a:lstStyle/>
          <a:p>
            <a:r>
              <a:rPr lang="en-US" sz="6000" b="1" dirty="0" smtClean="0">
                <a:solidFill>
                  <a:srgbClr val="0070C0"/>
                </a:solidFill>
              </a:rPr>
              <a:t>III: POST READING: </a:t>
            </a:r>
          </a:p>
          <a:p>
            <a:r>
              <a:rPr lang="en-US" sz="6000" b="1" dirty="0" smtClean="0">
                <a:solidFill>
                  <a:srgbClr val="0070C0"/>
                </a:solidFill>
              </a:rPr>
              <a:t>GAP FILLING</a:t>
            </a:r>
            <a:endParaRPr lang="en-US" sz="6000" b="1" dirty="0">
              <a:solidFill>
                <a:srgbClr val="0070C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body" idx="1"/>
          </p:nvPr>
        </p:nvSpPr>
        <p:spPr>
          <a:xfrm>
            <a:off x="0" y="1600200"/>
            <a:ext cx="9144000" cy="5257800"/>
          </a:xfrm>
          <a:noFill/>
          <a:ln/>
        </p:spPr>
        <p:txBody>
          <a:bodyPr>
            <a:normAutofit lnSpcReduction="10000"/>
          </a:bodyPr>
          <a:lstStyle/>
          <a:p>
            <a:pPr>
              <a:lnSpc>
                <a:spcPct val="80000"/>
              </a:lnSpc>
            </a:pPr>
            <a:r>
              <a:rPr lang="en-US" sz="2800" b="1" dirty="0">
                <a:latin typeface="Times New Roman" pitchFamily="18" charset="0"/>
                <a:cs typeface="Times New Roman" pitchFamily="18" charset="0"/>
              </a:rPr>
              <a:t>In United State many………...  </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and ……    </a:t>
            </a:r>
            <a:r>
              <a:rPr lang="en-US" sz="2800" dirty="0">
                <a:latin typeface="Times New Roman" pitchFamily="18" charset="0"/>
                <a:cs typeface="Times New Roman" pitchFamily="18" charset="0"/>
              </a:rPr>
              <a:t>.</a:t>
            </a:r>
            <a:r>
              <a:rPr lang="en-US" sz="2800" b="1" dirty="0">
                <a:latin typeface="Times New Roman" pitchFamily="18" charset="0"/>
                <a:cs typeface="Times New Roman" pitchFamily="18" charset="0"/>
              </a:rPr>
              <a:t>students often spend many hours as volunteer in............., ……………..</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or homes for ages</a:t>
            </a:r>
            <a:r>
              <a:rPr lang="en-US" sz="2800" b="1" dirty="0" smtClean="0">
                <a:latin typeface="Times New Roman" pitchFamily="18" charset="0"/>
                <a:cs typeface="Times New Roman" pitchFamily="18" charset="0"/>
              </a:rPr>
              <a:t>.</a:t>
            </a:r>
          </a:p>
          <a:p>
            <a:pPr>
              <a:lnSpc>
                <a:spcPct val="80000"/>
              </a:lnSpc>
            </a:pPr>
            <a:endParaRPr lang="en-US" sz="2800" b="1" dirty="0">
              <a:latin typeface="Times New Roman" pitchFamily="18" charset="0"/>
              <a:cs typeface="Times New Roman" pitchFamily="18" charset="0"/>
            </a:endParaRPr>
          </a:p>
          <a:p>
            <a:pPr>
              <a:lnSpc>
                <a:spcPct val="80000"/>
              </a:lnSpc>
            </a:pPr>
            <a:r>
              <a:rPr lang="en-US" sz="2800" b="1" dirty="0">
                <a:latin typeface="Times New Roman" pitchFamily="18" charset="0"/>
                <a:cs typeface="Times New Roman" pitchFamily="18" charset="0"/>
              </a:rPr>
              <a:t> Some high school students ................in helping disadvantages or handicapped children. They..</a:t>
            </a:r>
            <a:r>
              <a:rPr lang="en-US" sz="2800" dirty="0">
                <a:latin typeface="Times New Roman" pitchFamily="18" charset="0"/>
                <a:cs typeface="Times New Roman" pitchFamily="18" charset="0"/>
              </a:rPr>
              <a:t>..................</a:t>
            </a:r>
            <a:r>
              <a:rPr lang="en-US" sz="2800" b="1" dirty="0">
                <a:latin typeface="Times New Roman" pitchFamily="18" charset="0"/>
                <a:cs typeface="Times New Roman" pitchFamily="18" charset="0"/>
              </a:rPr>
              <a:t>and..</a:t>
            </a:r>
            <a:r>
              <a:rPr lang="en-US" sz="2800" dirty="0">
                <a:latin typeface="Times New Roman" pitchFamily="18" charset="0"/>
                <a:cs typeface="Times New Roman" pitchFamily="18" charset="0"/>
              </a:rPr>
              <a:t>...............</a:t>
            </a:r>
            <a:r>
              <a:rPr lang="en-US" sz="2800" b="1" dirty="0">
                <a:latin typeface="Times New Roman" pitchFamily="18" charset="0"/>
                <a:cs typeface="Times New Roman" pitchFamily="18" charset="0"/>
              </a:rPr>
              <a:t>to them. They provide education for children in.............and...................areas. </a:t>
            </a:r>
            <a:endParaRPr lang="en-US" sz="2800" b="1" dirty="0" smtClean="0">
              <a:latin typeface="Times New Roman" pitchFamily="18" charset="0"/>
              <a:cs typeface="Times New Roman" pitchFamily="18" charset="0"/>
            </a:endParaRPr>
          </a:p>
          <a:p>
            <a:pPr>
              <a:lnSpc>
                <a:spcPct val="80000"/>
              </a:lnSpc>
              <a:buNone/>
            </a:pPr>
            <a:endParaRPr lang="en-US" sz="2800" b="1" dirty="0">
              <a:latin typeface="Times New Roman" pitchFamily="18" charset="0"/>
              <a:cs typeface="Times New Roman" pitchFamily="18" charset="0"/>
            </a:endParaRPr>
          </a:p>
          <a:p>
            <a:pPr>
              <a:lnSpc>
                <a:spcPct val="80000"/>
              </a:lnSpc>
            </a:pPr>
            <a:r>
              <a:rPr lang="en-US" sz="2800" b="1" dirty="0">
                <a:latin typeface="Times New Roman" pitchFamily="18" charset="0"/>
                <a:cs typeface="Times New Roman" pitchFamily="18" charset="0"/>
              </a:rPr>
              <a:t>   Most of the clubs in the cities use a lot of high school, college students as...............because they are young enough  to understand the problems of younger boys and girls.</a:t>
            </a:r>
          </a:p>
          <a:p>
            <a:pPr>
              <a:lnSpc>
                <a:spcPct val="80000"/>
              </a:lnSpc>
              <a:buFont typeface="Wingdings" pitchFamily="2" charset="2"/>
              <a:buNone/>
            </a:pP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endParaRPr lang="en-US" sz="2800" b="1" dirty="0">
              <a:latin typeface="Times New Roman" pitchFamily="18" charset="0"/>
              <a:cs typeface="Times New Roman" pitchFamily="18" charset="0"/>
            </a:endParaRPr>
          </a:p>
        </p:txBody>
      </p:sp>
      <p:sp>
        <p:nvSpPr>
          <p:cNvPr id="521219" name="Rectangle 3"/>
          <p:cNvSpPr>
            <a:spLocks noChangeArrowheads="1"/>
          </p:cNvSpPr>
          <p:nvPr/>
        </p:nvSpPr>
        <p:spPr bwMode="auto">
          <a:xfrm>
            <a:off x="3200400" y="685800"/>
            <a:ext cx="1388522" cy="400110"/>
          </a:xfrm>
          <a:prstGeom prst="rect">
            <a:avLst/>
          </a:prstGeom>
          <a:noFill/>
          <a:ln w="9525" algn="ctr">
            <a:noFill/>
            <a:miter lim="800000"/>
            <a:headEnd/>
            <a:tailEnd/>
          </a:ln>
          <a:effectLst/>
        </p:spPr>
        <p:txBody>
          <a:bodyPr wrap="none">
            <a:spAutoFit/>
          </a:bodyPr>
          <a:lstStyle/>
          <a:p>
            <a:pPr marL="342900" indent="-342900"/>
            <a:r>
              <a:rPr lang="en-US" sz="2000" b="1" dirty="0">
                <a:solidFill>
                  <a:srgbClr val="0070C0"/>
                </a:solidFill>
              </a:rPr>
              <a:t>high school</a:t>
            </a:r>
          </a:p>
        </p:txBody>
      </p:sp>
      <p:sp>
        <p:nvSpPr>
          <p:cNvPr id="521220" name="Rectangle 4"/>
          <p:cNvSpPr>
            <a:spLocks noChangeArrowheads="1"/>
          </p:cNvSpPr>
          <p:nvPr/>
        </p:nvSpPr>
        <p:spPr bwMode="auto">
          <a:xfrm>
            <a:off x="422031" y="228600"/>
            <a:ext cx="932435" cy="400110"/>
          </a:xfrm>
          <a:prstGeom prst="rect">
            <a:avLst/>
          </a:prstGeom>
          <a:noFill/>
          <a:ln w="9525" algn="ctr">
            <a:noFill/>
            <a:miter lim="800000"/>
            <a:headEnd/>
            <a:tailEnd/>
          </a:ln>
          <a:effectLst/>
        </p:spPr>
        <p:txBody>
          <a:bodyPr wrap="none">
            <a:spAutoFit/>
          </a:bodyPr>
          <a:lstStyle/>
          <a:p>
            <a:pPr marL="342900" indent="-342900"/>
            <a:r>
              <a:rPr lang="en-US" sz="2000" b="1" dirty="0">
                <a:solidFill>
                  <a:srgbClr val="0070C0"/>
                </a:solidFill>
              </a:rPr>
              <a:t>college</a:t>
            </a:r>
          </a:p>
        </p:txBody>
      </p:sp>
      <p:sp>
        <p:nvSpPr>
          <p:cNvPr id="521221" name="Rectangle 5"/>
          <p:cNvSpPr>
            <a:spLocks noChangeArrowheads="1"/>
          </p:cNvSpPr>
          <p:nvPr/>
        </p:nvSpPr>
        <p:spPr bwMode="auto">
          <a:xfrm>
            <a:off x="1969477" y="685800"/>
            <a:ext cx="1038169" cy="400110"/>
          </a:xfrm>
          <a:prstGeom prst="rect">
            <a:avLst/>
          </a:prstGeom>
          <a:noFill/>
          <a:ln w="9525" algn="ctr">
            <a:noFill/>
            <a:miter lim="800000"/>
            <a:headEnd/>
            <a:tailEnd/>
          </a:ln>
          <a:effectLst/>
        </p:spPr>
        <p:txBody>
          <a:bodyPr wrap="none">
            <a:spAutoFit/>
          </a:bodyPr>
          <a:lstStyle/>
          <a:p>
            <a:pPr marL="342900" indent="-342900"/>
            <a:r>
              <a:rPr lang="en-US" sz="2000" b="1" dirty="0">
                <a:solidFill>
                  <a:srgbClr val="0070C0"/>
                </a:solidFill>
              </a:rPr>
              <a:t>hospital</a:t>
            </a:r>
          </a:p>
        </p:txBody>
      </p:sp>
      <p:sp>
        <p:nvSpPr>
          <p:cNvPr id="521222" name="Rectangle 6"/>
          <p:cNvSpPr>
            <a:spLocks noChangeArrowheads="1"/>
          </p:cNvSpPr>
          <p:nvPr/>
        </p:nvSpPr>
        <p:spPr bwMode="auto">
          <a:xfrm>
            <a:off x="4724400" y="666690"/>
            <a:ext cx="1432252" cy="400110"/>
          </a:xfrm>
          <a:prstGeom prst="rect">
            <a:avLst/>
          </a:prstGeom>
          <a:noFill/>
          <a:ln w="9525" algn="ctr">
            <a:noFill/>
            <a:miter lim="800000"/>
            <a:headEnd/>
            <a:tailEnd/>
          </a:ln>
          <a:effectLst/>
        </p:spPr>
        <p:txBody>
          <a:bodyPr wrap="none">
            <a:spAutoFit/>
          </a:bodyPr>
          <a:lstStyle/>
          <a:p>
            <a:pPr marL="342900" indent="-342900"/>
            <a:r>
              <a:rPr lang="en-US" sz="2000" b="1" dirty="0">
                <a:solidFill>
                  <a:srgbClr val="0070C0"/>
                </a:solidFill>
              </a:rPr>
              <a:t>orphanages</a:t>
            </a:r>
          </a:p>
        </p:txBody>
      </p:sp>
      <p:sp>
        <p:nvSpPr>
          <p:cNvPr id="521223" name="Rectangle 7"/>
          <p:cNvSpPr>
            <a:spLocks noChangeArrowheads="1"/>
          </p:cNvSpPr>
          <p:nvPr/>
        </p:nvSpPr>
        <p:spPr bwMode="auto">
          <a:xfrm>
            <a:off x="353159" y="685800"/>
            <a:ext cx="1144993" cy="400110"/>
          </a:xfrm>
          <a:prstGeom prst="rect">
            <a:avLst/>
          </a:prstGeom>
          <a:noFill/>
          <a:ln w="9525" algn="ctr">
            <a:noFill/>
            <a:miter lim="800000"/>
            <a:headEnd/>
            <a:tailEnd/>
          </a:ln>
          <a:effectLst/>
        </p:spPr>
        <p:txBody>
          <a:bodyPr wrap="none">
            <a:spAutoFit/>
          </a:bodyPr>
          <a:lstStyle/>
          <a:p>
            <a:pPr marL="342900" indent="-342900"/>
            <a:r>
              <a:rPr lang="en-US" sz="2000" b="1" dirty="0">
                <a:solidFill>
                  <a:srgbClr val="0070C0"/>
                </a:solidFill>
              </a:rPr>
              <a:t>take part</a:t>
            </a:r>
          </a:p>
        </p:txBody>
      </p:sp>
      <p:sp>
        <p:nvSpPr>
          <p:cNvPr id="521224" name="Rectangle 8"/>
          <p:cNvSpPr>
            <a:spLocks noChangeArrowheads="1"/>
          </p:cNvSpPr>
          <p:nvPr/>
        </p:nvSpPr>
        <p:spPr bwMode="auto">
          <a:xfrm>
            <a:off x="3235570" y="228600"/>
            <a:ext cx="1126912" cy="400110"/>
          </a:xfrm>
          <a:prstGeom prst="rect">
            <a:avLst/>
          </a:prstGeom>
          <a:noFill/>
          <a:ln w="9525" algn="ctr">
            <a:noFill/>
            <a:miter lim="800000"/>
            <a:headEnd/>
            <a:tailEnd/>
          </a:ln>
          <a:effectLst/>
        </p:spPr>
        <p:txBody>
          <a:bodyPr wrap="none">
            <a:spAutoFit/>
          </a:bodyPr>
          <a:lstStyle/>
          <a:p>
            <a:pPr marL="342900" indent="-342900"/>
            <a:r>
              <a:rPr lang="en-US" sz="2000" b="1" dirty="0" smtClean="0">
                <a:solidFill>
                  <a:srgbClr val="0070C0"/>
                </a:solidFill>
              </a:rPr>
              <a:t>give </a:t>
            </a:r>
            <a:r>
              <a:rPr lang="en-US" sz="2000" b="1" dirty="0">
                <a:solidFill>
                  <a:srgbClr val="0070C0"/>
                </a:solidFill>
              </a:rPr>
              <a:t>care</a:t>
            </a:r>
          </a:p>
        </p:txBody>
      </p:sp>
      <p:sp>
        <p:nvSpPr>
          <p:cNvPr id="521225" name="Rectangle 9"/>
          <p:cNvSpPr>
            <a:spLocks noChangeArrowheads="1"/>
          </p:cNvSpPr>
          <p:nvPr/>
        </p:nvSpPr>
        <p:spPr bwMode="auto">
          <a:xfrm>
            <a:off x="4783016" y="228600"/>
            <a:ext cx="1030923" cy="400110"/>
          </a:xfrm>
          <a:prstGeom prst="rect">
            <a:avLst/>
          </a:prstGeom>
          <a:noFill/>
          <a:ln w="9525" algn="ctr">
            <a:noFill/>
            <a:miter lim="800000"/>
            <a:headEnd/>
            <a:tailEnd/>
          </a:ln>
          <a:effectLst/>
        </p:spPr>
        <p:txBody>
          <a:bodyPr wrap="none">
            <a:spAutoFit/>
          </a:bodyPr>
          <a:lstStyle/>
          <a:p>
            <a:pPr marL="342900" indent="-342900"/>
            <a:r>
              <a:rPr lang="en-US" sz="2000" b="1" dirty="0">
                <a:solidFill>
                  <a:srgbClr val="0070C0"/>
                </a:solidFill>
              </a:rPr>
              <a:t>comfort</a:t>
            </a:r>
          </a:p>
        </p:txBody>
      </p:sp>
      <p:sp>
        <p:nvSpPr>
          <p:cNvPr id="521226" name="Rectangle 10"/>
          <p:cNvSpPr>
            <a:spLocks noChangeArrowheads="1"/>
          </p:cNvSpPr>
          <p:nvPr/>
        </p:nvSpPr>
        <p:spPr bwMode="auto">
          <a:xfrm>
            <a:off x="1779090" y="228600"/>
            <a:ext cx="964110" cy="400110"/>
          </a:xfrm>
          <a:prstGeom prst="rect">
            <a:avLst/>
          </a:prstGeom>
          <a:noFill/>
          <a:ln w="9525" algn="ctr">
            <a:noFill/>
            <a:miter lim="800000"/>
            <a:headEnd/>
            <a:tailEnd/>
          </a:ln>
          <a:effectLst/>
        </p:spPr>
        <p:txBody>
          <a:bodyPr wrap="none">
            <a:spAutoFit/>
          </a:bodyPr>
          <a:lstStyle/>
          <a:p>
            <a:pPr marL="342900" indent="-342900"/>
            <a:r>
              <a:rPr lang="en-US" sz="2000" b="1" dirty="0">
                <a:solidFill>
                  <a:srgbClr val="0070C0"/>
                </a:solidFill>
              </a:rPr>
              <a:t>remote</a:t>
            </a:r>
          </a:p>
        </p:txBody>
      </p:sp>
      <p:sp>
        <p:nvSpPr>
          <p:cNvPr id="521227" name="Rectangle 11"/>
          <p:cNvSpPr>
            <a:spLocks noChangeArrowheads="1"/>
          </p:cNvSpPr>
          <p:nvPr/>
        </p:nvSpPr>
        <p:spPr bwMode="auto">
          <a:xfrm>
            <a:off x="6400800" y="666690"/>
            <a:ext cx="1595245" cy="400110"/>
          </a:xfrm>
          <a:prstGeom prst="rect">
            <a:avLst/>
          </a:prstGeom>
          <a:noFill/>
          <a:ln w="9525" algn="ctr">
            <a:noFill/>
            <a:miter lim="800000"/>
            <a:headEnd/>
            <a:tailEnd/>
          </a:ln>
          <a:effectLst/>
        </p:spPr>
        <p:txBody>
          <a:bodyPr wrap="none">
            <a:spAutoFit/>
          </a:bodyPr>
          <a:lstStyle/>
          <a:p>
            <a:pPr marL="342900" indent="-342900">
              <a:spcBef>
                <a:spcPct val="50000"/>
              </a:spcBef>
            </a:pPr>
            <a:r>
              <a:rPr lang="en-US" sz="2000" b="1" dirty="0">
                <a:solidFill>
                  <a:srgbClr val="0070C0"/>
                </a:solidFill>
              </a:rPr>
              <a:t>mountainous</a:t>
            </a:r>
          </a:p>
        </p:txBody>
      </p:sp>
      <p:sp>
        <p:nvSpPr>
          <p:cNvPr id="521228" name="Rectangle 12"/>
          <p:cNvSpPr>
            <a:spLocks noChangeArrowheads="1"/>
          </p:cNvSpPr>
          <p:nvPr/>
        </p:nvSpPr>
        <p:spPr bwMode="auto">
          <a:xfrm>
            <a:off x="6400800" y="209490"/>
            <a:ext cx="1313373" cy="400110"/>
          </a:xfrm>
          <a:prstGeom prst="rect">
            <a:avLst/>
          </a:prstGeom>
          <a:noFill/>
          <a:ln w="9525" algn="ctr">
            <a:noFill/>
            <a:miter lim="800000"/>
            <a:headEnd/>
            <a:tailEnd/>
          </a:ln>
          <a:effectLst/>
        </p:spPr>
        <p:txBody>
          <a:bodyPr wrap="none">
            <a:spAutoFit/>
          </a:bodyPr>
          <a:lstStyle/>
          <a:p>
            <a:pPr marL="342900" indent="-342900"/>
            <a:r>
              <a:rPr lang="en-US" sz="2000" b="1" dirty="0">
                <a:solidFill>
                  <a:srgbClr val="0070C0"/>
                </a:solidFill>
              </a:rPr>
              <a:t>volunteers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94444E-6 2.82146E-6 L 0.04913 0.11517 " pathEditMode="relative" rAng="0" ptsTypes="AA">
                                      <p:cBhvr>
                                        <p:cTn id="6" dur="1000" fill="hold"/>
                                        <p:tgtEl>
                                          <p:spTgt spid="521219"/>
                                        </p:tgtEl>
                                        <p:attrNameLst>
                                          <p:attrName>ppt_x</p:attrName>
                                          <p:attrName>ppt_y</p:attrName>
                                        </p:attrNameLst>
                                      </p:cBhvr>
                                      <p:rCtr x="2400" y="580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0.00538 0.04857 L 0.59757 0.18594 " pathEditMode="relative" rAng="0" ptsTypes="AA">
                                      <p:cBhvr>
                                        <p:cTn id="10" dur="1000" fill="hold"/>
                                        <p:tgtEl>
                                          <p:spTgt spid="521220"/>
                                        </p:tgtEl>
                                        <p:attrNameLst>
                                          <p:attrName>ppt_x</p:attrName>
                                          <p:attrName>ppt_y</p:attrName>
                                        </p:attrNameLst>
                                      </p:cBhvr>
                                      <p:rCtr x="30100" y="690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2.22222E-6 2.82146E-6 L 0.49445 0.15957 " pathEditMode="relative" rAng="0" ptsTypes="AA">
                                      <p:cBhvr>
                                        <p:cTn id="14" dur="1000" fill="hold"/>
                                        <p:tgtEl>
                                          <p:spTgt spid="521221"/>
                                        </p:tgtEl>
                                        <p:attrNameLst>
                                          <p:attrName>ppt_x</p:attrName>
                                          <p:attrName>ppt_y</p:attrName>
                                        </p:attrNameLst>
                                      </p:cBhvr>
                                      <p:rCtr x="24700" y="8000"/>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4.72222E-6 -1.9704E-6 L -0.43664 0.20675 " pathEditMode="relative" rAng="0" ptsTypes="AA">
                                      <p:cBhvr>
                                        <p:cTn id="18" dur="1000" fill="hold"/>
                                        <p:tgtEl>
                                          <p:spTgt spid="521222"/>
                                        </p:tgtEl>
                                        <p:attrNameLst>
                                          <p:attrName>ppt_x</p:attrName>
                                          <p:attrName>ppt_y</p:attrName>
                                        </p:attrNameLst>
                                      </p:cBhvr>
                                      <p:rCtr x="-21800" y="10300"/>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0" nodeType="clickEffect">
                                  <p:stCondLst>
                                    <p:cond delay="0"/>
                                  </p:stCondLst>
                                  <p:childTnLst>
                                    <p:animMotion origin="layout" path="M 0.00711 0.00416 L 0.47256 0.31915 " pathEditMode="relative" rAng="0" ptsTypes="AA">
                                      <p:cBhvr>
                                        <p:cTn id="22" dur="1000" fill="hold"/>
                                        <p:tgtEl>
                                          <p:spTgt spid="521223"/>
                                        </p:tgtEl>
                                        <p:attrNameLst>
                                          <p:attrName>ppt_x</p:attrName>
                                          <p:attrName>ppt_y</p:attrName>
                                        </p:attrNameLst>
                                      </p:cBhvr>
                                      <p:rCtr x="23300" y="1570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38889E-6 -2.18316E-6 L -0.19878 0.4704 " pathEditMode="relative" rAng="0" ptsTypes="AA">
                                      <p:cBhvr>
                                        <p:cTn id="26" dur="1000" fill="hold"/>
                                        <p:tgtEl>
                                          <p:spTgt spid="521224"/>
                                        </p:tgtEl>
                                        <p:attrNameLst>
                                          <p:attrName>ppt_x</p:attrName>
                                          <p:attrName>ppt_y</p:attrName>
                                        </p:attrNameLst>
                                      </p:cBhvr>
                                      <p:rCtr x="-9900" y="23500"/>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0.00833 0.01527 L -0.12101 0.47456 " pathEditMode="relative" rAng="0" ptsTypes="AA">
                                      <p:cBhvr>
                                        <p:cTn id="30" dur="1000" fill="hold"/>
                                        <p:tgtEl>
                                          <p:spTgt spid="521225"/>
                                        </p:tgtEl>
                                        <p:attrNameLst>
                                          <p:attrName>ppt_x</p:attrName>
                                          <p:attrName>ppt_y</p:attrName>
                                        </p:attrNameLst>
                                      </p:cBhvr>
                                      <p:rCtr x="-6500" y="23000"/>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0.03889 0.01527 L 0.27969 0.51897 " pathEditMode="relative" rAng="0" ptsTypes="AA">
                                      <p:cBhvr>
                                        <p:cTn id="34" dur="1000" fill="hold"/>
                                        <p:tgtEl>
                                          <p:spTgt spid="521226"/>
                                        </p:tgtEl>
                                        <p:attrNameLst>
                                          <p:attrName>ppt_x</p:attrName>
                                          <p:attrName>ppt_y</p:attrName>
                                        </p:attrNameLst>
                                      </p:cBhvr>
                                      <p:rCtr x="15900" y="25200"/>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0.01545 0.07354 L -0.05382 0.45514 " pathEditMode="relative" rAng="0" ptsTypes="AA">
                                      <p:cBhvr>
                                        <p:cTn id="38" dur="1000" fill="hold"/>
                                        <p:tgtEl>
                                          <p:spTgt spid="521227"/>
                                        </p:tgtEl>
                                        <p:attrNameLst>
                                          <p:attrName>ppt_x</p:attrName>
                                          <p:attrName>ppt_y</p:attrName>
                                        </p:attrNameLst>
                                      </p:cBhvr>
                                      <p:rCtr x="-3500" y="19100"/>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1.38889E-6 3.02498E-6 L -0.35503 0.67298 " pathEditMode="relative" rAng="0" ptsTypes="AA">
                                      <p:cBhvr>
                                        <p:cTn id="42" dur="1000" fill="hold"/>
                                        <p:tgtEl>
                                          <p:spTgt spid="521228"/>
                                        </p:tgtEl>
                                        <p:attrNameLst>
                                          <p:attrName>ppt_x</p:attrName>
                                          <p:attrName>ppt_y</p:attrName>
                                        </p:attrNameLst>
                                      </p:cBhvr>
                                      <p:rCtr x="-17800" y="33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p:bldP spid="521220" grpId="0"/>
      <p:bldP spid="521221" grpId="0"/>
      <p:bldP spid="521222" grpId="0"/>
      <p:bldP spid="521223" grpId="0"/>
      <p:bldP spid="521224" grpId="0"/>
      <p:bldP spid="521225" grpId="0"/>
      <p:bldP spid="521226" grpId="0"/>
      <p:bldP spid="521227" grpId="0"/>
      <p:bldP spid="5212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2"/>
          <p:cNvSpPr>
            <a:spLocks noChangeArrowheads="1" noChangeShapeType="1" noTextEdit="1"/>
          </p:cNvSpPr>
          <p:nvPr/>
        </p:nvSpPr>
        <p:spPr bwMode="auto">
          <a:xfrm>
            <a:off x="304800" y="762000"/>
            <a:ext cx="4953000" cy="6858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FFFF00"/>
                </a:solidFill>
                <a:effectLst>
                  <a:outerShdw dist="35921" dir="2700000" algn="ctr" rotWithShape="0">
                    <a:srgbClr val="990000"/>
                  </a:outerShdw>
                </a:effectLst>
                <a:latin typeface="Impact"/>
              </a:rPr>
              <a:t>HOMEWORK</a:t>
            </a:r>
          </a:p>
        </p:txBody>
      </p:sp>
      <p:sp>
        <p:nvSpPr>
          <p:cNvPr id="28675" name="Text Box 3"/>
          <p:cNvSpPr txBox="1">
            <a:spLocks noChangeArrowheads="1"/>
          </p:cNvSpPr>
          <p:nvPr/>
        </p:nvSpPr>
        <p:spPr bwMode="auto">
          <a:xfrm>
            <a:off x="990600" y="2109788"/>
            <a:ext cx="7696200" cy="1938992"/>
          </a:xfrm>
          <a:prstGeom prst="rect">
            <a:avLst/>
          </a:prstGeom>
          <a:noFill/>
          <a:ln w="9525">
            <a:noFill/>
            <a:miter lim="800000"/>
            <a:headEnd/>
            <a:tailEnd/>
          </a:ln>
          <a:effectLst/>
        </p:spPr>
        <p:txBody>
          <a:bodyPr>
            <a:spAutoFit/>
          </a:bodyPr>
          <a:lstStyle/>
          <a:p>
            <a:pPr algn="just">
              <a:spcBef>
                <a:spcPct val="50000"/>
              </a:spcBef>
            </a:pPr>
            <a:r>
              <a:rPr lang="en-US" sz="2400" b="1" dirty="0" smtClean="0">
                <a:latin typeface="Arial" charset="0"/>
              </a:rPr>
              <a:t>-  Learn new words by heart.</a:t>
            </a:r>
          </a:p>
          <a:p>
            <a:pPr algn="just">
              <a:spcBef>
                <a:spcPct val="50000"/>
              </a:spcBef>
            </a:pPr>
            <a:r>
              <a:rPr lang="en-US" sz="2400" b="1" dirty="0" smtClean="0">
                <a:latin typeface="Arial" charset="0"/>
              </a:rPr>
              <a:t>- Write a short passage about the volunteer work which you have done.</a:t>
            </a:r>
          </a:p>
          <a:p>
            <a:pPr algn="just">
              <a:spcBef>
                <a:spcPct val="50000"/>
              </a:spcBef>
            </a:pPr>
            <a:endParaRPr lang="en-US" sz="2400" b="1" dirty="0" smtClean="0">
              <a:latin typeface="Arial" charset="0"/>
            </a:endParaRPr>
          </a:p>
        </p:txBody>
      </p:sp>
      <p:sp>
        <p:nvSpPr>
          <p:cNvPr id="28676" name="Text Box 4"/>
          <p:cNvSpPr txBox="1">
            <a:spLocks noChangeArrowheads="1"/>
          </p:cNvSpPr>
          <p:nvPr/>
        </p:nvSpPr>
        <p:spPr bwMode="auto">
          <a:xfrm>
            <a:off x="6400800" y="533400"/>
            <a:ext cx="2362200" cy="641350"/>
          </a:xfrm>
          <a:prstGeom prst="rect">
            <a:avLst/>
          </a:prstGeom>
          <a:noFill/>
          <a:ln w="9525">
            <a:noFill/>
            <a:miter lim="800000"/>
            <a:headEnd/>
            <a:tailEnd/>
          </a:ln>
          <a:effectLst/>
        </p:spPr>
        <p:txBody>
          <a:bodyPr>
            <a:spAutoFit/>
          </a:bodyPr>
          <a:lstStyle/>
          <a:p>
            <a:pPr algn="r" eaLnBrk="0" hangingPunct="0">
              <a:spcBef>
                <a:spcPct val="50000"/>
              </a:spcBef>
            </a:pPr>
            <a:r>
              <a:rPr lang="en-US" sz="3600">
                <a:sym typeface="Wingdings" pitchFamily="2" charset="2"/>
              </a:rPr>
              <a:t></a:t>
            </a:r>
            <a:endParaRPr lang="en-US" sz="2400" b="1">
              <a:sym typeface="Wingdings" pitchFamily="2" charset="2"/>
            </a:endParaRPr>
          </a:p>
        </p:txBody>
      </p:sp>
      <p:pic>
        <p:nvPicPr>
          <p:cNvPr id="28677" name="Picture 5" descr="BOOKS"/>
          <p:cNvPicPr>
            <a:picLocks noChangeAspect="1" noChangeArrowheads="1"/>
          </p:cNvPicPr>
          <p:nvPr/>
        </p:nvPicPr>
        <p:blipFill>
          <a:blip r:embed="rId2"/>
          <a:srcRect/>
          <a:stretch>
            <a:fillRect/>
          </a:stretch>
        </p:blipFill>
        <p:spPr bwMode="auto">
          <a:xfrm>
            <a:off x="3657600" y="5181600"/>
            <a:ext cx="1803400" cy="1027113"/>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ftr" sz="quarter" idx="11"/>
          </p:nvPr>
        </p:nvSpPr>
        <p:spPr>
          <a:ln/>
        </p:spPr>
        <p:txBody>
          <a:bodyPr/>
          <a:lstStyle/>
          <a:p>
            <a:r>
              <a:rPr lang="en-US"/>
              <a:t>Ho Thi Kim Thuy</a:t>
            </a:r>
          </a:p>
        </p:txBody>
      </p:sp>
      <p:pic>
        <p:nvPicPr>
          <p:cNvPr id="90114" name="Picture 2" descr="nen 28"/>
          <p:cNvPicPr>
            <a:picLocks noChangeAspect="1" noChangeArrowheads="1"/>
          </p:cNvPicPr>
          <p:nvPr/>
        </p:nvPicPr>
        <p:blipFill>
          <a:blip r:embed="rId4"/>
          <a:srcRect/>
          <a:stretch>
            <a:fillRect/>
          </a:stretch>
        </p:blipFill>
        <p:spPr bwMode="auto">
          <a:xfrm>
            <a:off x="-69850" y="0"/>
            <a:ext cx="9220200" cy="6858000"/>
          </a:xfrm>
          <a:prstGeom prst="rect">
            <a:avLst/>
          </a:prstGeom>
          <a:noFill/>
        </p:spPr>
      </p:pic>
      <p:sp>
        <p:nvSpPr>
          <p:cNvPr id="90115" name="Text Box 5"/>
          <p:cNvSpPr txBox="1">
            <a:spLocks noChangeArrowheads="1"/>
          </p:cNvSpPr>
          <p:nvPr/>
        </p:nvSpPr>
        <p:spPr bwMode="auto">
          <a:xfrm>
            <a:off x="914400" y="2967038"/>
            <a:ext cx="8077200" cy="823912"/>
          </a:xfrm>
          <a:prstGeom prst="rect">
            <a:avLst/>
          </a:prstGeom>
          <a:noFill/>
          <a:ln w="9525">
            <a:noFill/>
            <a:miter lim="800000"/>
            <a:headEnd/>
            <a:tailEnd/>
          </a:ln>
        </p:spPr>
        <p:txBody>
          <a:bodyPr>
            <a:spAutoFit/>
          </a:bodyPr>
          <a:lstStyle/>
          <a:p>
            <a:pPr algn="ctr">
              <a:spcBef>
                <a:spcPct val="50000"/>
              </a:spcBef>
            </a:pPr>
            <a:r>
              <a:rPr lang="en-US" sz="4800" dirty="0">
                <a:solidFill>
                  <a:srgbClr val="D92BAB"/>
                </a:solidFill>
                <a:effectLst>
                  <a:outerShdw blurRad="38100" dist="38100" dir="2700000" algn="tl">
                    <a:srgbClr val="000000"/>
                  </a:outerShdw>
                </a:effectLst>
                <a:latin typeface=".TMC-Ong Do" pitchFamily="2" charset="0"/>
                <a:cs typeface="Arial" charset="0"/>
              </a:rPr>
              <a:t>Thank you for your attention!</a:t>
            </a:r>
          </a:p>
        </p:txBody>
      </p:sp>
      <p:pic>
        <p:nvPicPr>
          <p:cNvPr id="90116" name="Picture 4" descr="FLOW11"/>
          <p:cNvPicPr>
            <a:picLocks noChangeAspect="1" noChangeArrowheads="1"/>
          </p:cNvPicPr>
          <p:nvPr/>
        </p:nvPicPr>
        <p:blipFill>
          <a:blip r:embed="rId5"/>
          <a:srcRect/>
          <a:stretch>
            <a:fillRect/>
          </a:stretch>
        </p:blipFill>
        <p:spPr bwMode="auto">
          <a:xfrm>
            <a:off x="-69850" y="-76200"/>
            <a:ext cx="2341563" cy="3657600"/>
          </a:xfrm>
          <a:prstGeom prst="rect">
            <a:avLst/>
          </a:prstGeom>
          <a:noFill/>
        </p:spPr>
      </p:pic>
      <p:pic>
        <p:nvPicPr>
          <p:cNvPr id="90117" name="Picture 5" descr="FLOW12"/>
          <p:cNvPicPr>
            <a:picLocks noChangeAspect="1" noChangeArrowheads="1"/>
          </p:cNvPicPr>
          <p:nvPr/>
        </p:nvPicPr>
        <p:blipFill>
          <a:blip r:embed="rId6"/>
          <a:srcRect/>
          <a:stretch>
            <a:fillRect/>
          </a:stretch>
        </p:blipFill>
        <p:spPr bwMode="auto">
          <a:xfrm>
            <a:off x="3024188" y="5810250"/>
            <a:ext cx="6119812" cy="1047750"/>
          </a:xfrm>
          <a:prstGeom prst="rect">
            <a:avLst/>
          </a:prstGeom>
          <a:noFill/>
        </p:spPr>
      </p:pic>
      <p:pic>
        <p:nvPicPr>
          <p:cNvPr id="5" name="Picture 1038" descr="AG00040_"/>
          <p:cNvPicPr>
            <a:picLocks noChangeAspect="1" noChangeArrowheads="1" noCrop="1"/>
          </p:cNvPicPr>
          <p:nvPr/>
        </p:nvPicPr>
        <p:blipFill>
          <a:blip r:embed="rId7"/>
          <a:srcRect/>
          <a:stretch>
            <a:fillRect/>
          </a:stretch>
        </p:blipFill>
        <p:spPr bwMode="auto">
          <a:xfrm>
            <a:off x="0" y="4724400"/>
            <a:ext cx="1776413" cy="2133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wipe(down)">
                                      <p:cBhvr>
                                        <p:cTn id="7" dur="580">
                                          <p:stCondLst>
                                            <p:cond delay="0"/>
                                          </p:stCondLst>
                                        </p:cTn>
                                        <p:tgtEl>
                                          <p:spTgt spid="90116"/>
                                        </p:tgtEl>
                                      </p:cBhvr>
                                    </p:animEffect>
                                    <p:anim calcmode="lin" valueType="num">
                                      <p:cBhvr>
                                        <p:cTn id="8" dur="1822" tmFilter="0,0; 0.14,0.36; 0.43,0.73; 0.71,0.91; 1.0,1.0">
                                          <p:stCondLst>
                                            <p:cond delay="0"/>
                                          </p:stCondLst>
                                        </p:cTn>
                                        <p:tgtEl>
                                          <p:spTgt spid="901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01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01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01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0116"/>
                                        </p:tgtEl>
                                        <p:attrNameLst>
                                          <p:attrName>ppt_y</p:attrName>
                                        </p:attrNameLst>
                                      </p:cBhvr>
                                      <p:tavLst>
                                        <p:tav tm="0" fmla="#ppt_y-sin(pi*$)/81">
                                          <p:val>
                                            <p:fltVal val="0"/>
                                          </p:val>
                                        </p:tav>
                                        <p:tav tm="100000">
                                          <p:val>
                                            <p:fltVal val="1"/>
                                          </p:val>
                                        </p:tav>
                                      </p:tavLst>
                                    </p:anim>
                                    <p:animScale>
                                      <p:cBhvr>
                                        <p:cTn id="13" dur="26">
                                          <p:stCondLst>
                                            <p:cond delay="650"/>
                                          </p:stCondLst>
                                        </p:cTn>
                                        <p:tgtEl>
                                          <p:spTgt spid="90116"/>
                                        </p:tgtEl>
                                      </p:cBhvr>
                                      <p:to x="100000" y="60000"/>
                                    </p:animScale>
                                    <p:animScale>
                                      <p:cBhvr>
                                        <p:cTn id="14" dur="166" decel="50000">
                                          <p:stCondLst>
                                            <p:cond delay="676"/>
                                          </p:stCondLst>
                                        </p:cTn>
                                        <p:tgtEl>
                                          <p:spTgt spid="90116"/>
                                        </p:tgtEl>
                                      </p:cBhvr>
                                      <p:to x="100000" y="100000"/>
                                    </p:animScale>
                                    <p:animScale>
                                      <p:cBhvr>
                                        <p:cTn id="15" dur="26">
                                          <p:stCondLst>
                                            <p:cond delay="1312"/>
                                          </p:stCondLst>
                                        </p:cTn>
                                        <p:tgtEl>
                                          <p:spTgt spid="90116"/>
                                        </p:tgtEl>
                                      </p:cBhvr>
                                      <p:to x="100000" y="80000"/>
                                    </p:animScale>
                                    <p:animScale>
                                      <p:cBhvr>
                                        <p:cTn id="16" dur="166" decel="50000">
                                          <p:stCondLst>
                                            <p:cond delay="1338"/>
                                          </p:stCondLst>
                                        </p:cTn>
                                        <p:tgtEl>
                                          <p:spTgt spid="90116"/>
                                        </p:tgtEl>
                                      </p:cBhvr>
                                      <p:to x="100000" y="100000"/>
                                    </p:animScale>
                                    <p:animScale>
                                      <p:cBhvr>
                                        <p:cTn id="17" dur="26">
                                          <p:stCondLst>
                                            <p:cond delay="1642"/>
                                          </p:stCondLst>
                                        </p:cTn>
                                        <p:tgtEl>
                                          <p:spTgt spid="90116"/>
                                        </p:tgtEl>
                                      </p:cBhvr>
                                      <p:to x="100000" y="90000"/>
                                    </p:animScale>
                                    <p:animScale>
                                      <p:cBhvr>
                                        <p:cTn id="18" dur="166" decel="50000">
                                          <p:stCondLst>
                                            <p:cond delay="1668"/>
                                          </p:stCondLst>
                                        </p:cTn>
                                        <p:tgtEl>
                                          <p:spTgt spid="90116"/>
                                        </p:tgtEl>
                                      </p:cBhvr>
                                      <p:to x="100000" y="100000"/>
                                    </p:animScale>
                                    <p:animScale>
                                      <p:cBhvr>
                                        <p:cTn id="19" dur="26">
                                          <p:stCondLst>
                                            <p:cond delay="1808"/>
                                          </p:stCondLst>
                                        </p:cTn>
                                        <p:tgtEl>
                                          <p:spTgt spid="90116"/>
                                        </p:tgtEl>
                                      </p:cBhvr>
                                      <p:to x="100000" y="95000"/>
                                    </p:animScale>
                                    <p:animScale>
                                      <p:cBhvr>
                                        <p:cTn id="20" dur="166" decel="50000">
                                          <p:stCondLst>
                                            <p:cond delay="1834"/>
                                          </p:stCondLst>
                                        </p:cTn>
                                        <p:tgtEl>
                                          <p:spTgt spid="9011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0117"/>
                                        </p:tgtEl>
                                        <p:attrNameLst>
                                          <p:attrName>style.visibility</p:attrName>
                                        </p:attrNameLst>
                                      </p:cBhvr>
                                      <p:to>
                                        <p:strVal val="visible"/>
                                      </p:to>
                                    </p:set>
                                    <p:animEffect transition="in" filter="wipe(down)">
                                      <p:cBhvr>
                                        <p:cTn id="23" dur="580">
                                          <p:stCondLst>
                                            <p:cond delay="0"/>
                                          </p:stCondLst>
                                        </p:cTn>
                                        <p:tgtEl>
                                          <p:spTgt spid="90117"/>
                                        </p:tgtEl>
                                      </p:cBhvr>
                                    </p:animEffect>
                                    <p:anim calcmode="lin" valueType="num">
                                      <p:cBhvr>
                                        <p:cTn id="24" dur="1822" tmFilter="0,0; 0.14,0.36; 0.43,0.73; 0.71,0.91; 1.0,1.0">
                                          <p:stCondLst>
                                            <p:cond delay="0"/>
                                          </p:stCondLst>
                                        </p:cTn>
                                        <p:tgtEl>
                                          <p:spTgt spid="9011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011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011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011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0117"/>
                                        </p:tgtEl>
                                        <p:attrNameLst>
                                          <p:attrName>ppt_y</p:attrName>
                                        </p:attrNameLst>
                                      </p:cBhvr>
                                      <p:tavLst>
                                        <p:tav tm="0" fmla="#ppt_y-sin(pi*$)/81">
                                          <p:val>
                                            <p:fltVal val="0"/>
                                          </p:val>
                                        </p:tav>
                                        <p:tav tm="100000">
                                          <p:val>
                                            <p:fltVal val="1"/>
                                          </p:val>
                                        </p:tav>
                                      </p:tavLst>
                                    </p:anim>
                                    <p:animScale>
                                      <p:cBhvr>
                                        <p:cTn id="29" dur="26">
                                          <p:stCondLst>
                                            <p:cond delay="650"/>
                                          </p:stCondLst>
                                        </p:cTn>
                                        <p:tgtEl>
                                          <p:spTgt spid="90117"/>
                                        </p:tgtEl>
                                      </p:cBhvr>
                                      <p:to x="100000" y="60000"/>
                                    </p:animScale>
                                    <p:animScale>
                                      <p:cBhvr>
                                        <p:cTn id="30" dur="166" decel="50000">
                                          <p:stCondLst>
                                            <p:cond delay="676"/>
                                          </p:stCondLst>
                                        </p:cTn>
                                        <p:tgtEl>
                                          <p:spTgt spid="90117"/>
                                        </p:tgtEl>
                                      </p:cBhvr>
                                      <p:to x="100000" y="100000"/>
                                    </p:animScale>
                                    <p:animScale>
                                      <p:cBhvr>
                                        <p:cTn id="31" dur="26">
                                          <p:stCondLst>
                                            <p:cond delay="1312"/>
                                          </p:stCondLst>
                                        </p:cTn>
                                        <p:tgtEl>
                                          <p:spTgt spid="90117"/>
                                        </p:tgtEl>
                                      </p:cBhvr>
                                      <p:to x="100000" y="80000"/>
                                    </p:animScale>
                                    <p:animScale>
                                      <p:cBhvr>
                                        <p:cTn id="32" dur="166" decel="50000">
                                          <p:stCondLst>
                                            <p:cond delay="1338"/>
                                          </p:stCondLst>
                                        </p:cTn>
                                        <p:tgtEl>
                                          <p:spTgt spid="90117"/>
                                        </p:tgtEl>
                                      </p:cBhvr>
                                      <p:to x="100000" y="100000"/>
                                    </p:animScale>
                                    <p:animScale>
                                      <p:cBhvr>
                                        <p:cTn id="33" dur="26">
                                          <p:stCondLst>
                                            <p:cond delay="1642"/>
                                          </p:stCondLst>
                                        </p:cTn>
                                        <p:tgtEl>
                                          <p:spTgt spid="90117"/>
                                        </p:tgtEl>
                                      </p:cBhvr>
                                      <p:to x="100000" y="90000"/>
                                    </p:animScale>
                                    <p:animScale>
                                      <p:cBhvr>
                                        <p:cTn id="34" dur="166" decel="50000">
                                          <p:stCondLst>
                                            <p:cond delay="1668"/>
                                          </p:stCondLst>
                                        </p:cTn>
                                        <p:tgtEl>
                                          <p:spTgt spid="90117"/>
                                        </p:tgtEl>
                                      </p:cBhvr>
                                      <p:to x="100000" y="100000"/>
                                    </p:animScale>
                                    <p:animScale>
                                      <p:cBhvr>
                                        <p:cTn id="35" dur="26">
                                          <p:stCondLst>
                                            <p:cond delay="1808"/>
                                          </p:stCondLst>
                                        </p:cTn>
                                        <p:tgtEl>
                                          <p:spTgt spid="90117"/>
                                        </p:tgtEl>
                                      </p:cBhvr>
                                      <p:to x="100000" y="95000"/>
                                    </p:animScale>
                                    <p:animScale>
                                      <p:cBhvr>
                                        <p:cTn id="36" dur="166" decel="50000">
                                          <p:stCondLst>
                                            <p:cond delay="1834"/>
                                          </p:stCondLst>
                                        </p:cTn>
                                        <p:tgtEl>
                                          <p:spTgt spid="90117"/>
                                        </p:tgtEl>
                                      </p:cBhvr>
                                      <p:to x="100000" y="100000"/>
                                    </p:animScale>
                                  </p:childTnLst>
                                </p:cTn>
                              </p:par>
                              <p:par>
                                <p:cTn id="37" presetID="1" presetClass="entr" presetSubtype="0" fill="hold" nodeType="withEffect">
                                  <p:stCondLst>
                                    <p:cond delay="0"/>
                                  </p:stCondLst>
                                  <p:childTnLst>
                                    <p:set>
                                      <p:cBhvr>
                                        <p:cTn id="3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noAutofit/>
          </a:bodyPr>
          <a:lstStyle/>
          <a:p>
            <a:pPr lvl="0" algn="l"/>
            <a:r>
              <a:rPr lang="en-US" sz="2400" dirty="0" smtClean="0">
                <a:solidFill>
                  <a:srgbClr val="002060"/>
                </a:solidFill>
                <a:latin typeface="Times New Roman" pitchFamily="18" charset="0"/>
                <a:cs typeface="Times New Roman" pitchFamily="18" charset="0"/>
              </a:rPr>
              <a:t/>
            </a:r>
            <a:br>
              <a:rPr lang="en-US" sz="2400" dirty="0" smtClean="0">
                <a:solidFill>
                  <a:srgbClr val="002060"/>
                </a:solidFill>
                <a:latin typeface="Times New Roman" pitchFamily="18" charset="0"/>
                <a:cs typeface="Times New Roman" pitchFamily="18" charset="0"/>
              </a:rPr>
            </a:br>
            <a:r>
              <a:rPr lang="en-US" sz="2400" dirty="0" smtClean="0">
                <a:solidFill>
                  <a:srgbClr val="002060"/>
                </a:solidFill>
                <a:latin typeface="Times New Roman" pitchFamily="18" charset="0"/>
                <a:cs typeface="Times New Roman" pitchFamily="18" charset="0"/>
              </a:rPr>
              <a:t/>
            </a:r>
            <a:br>
              <a:rPr lang="en-US" sz="2400" dirty="0" smtClean="0">
                <a:solidFill>
                  <a:srgbClr val="002060"/>
                </a:solidFill>
                <a:latin typeface="Times New Roman" pitchFamily="18" charset="0"/>
                <a:cs typeface="Times New Roman" pitchFamily="18" charset="0"/>
              </a:rPr>
            </a:br>
            <a:r>
              <a:rPr lang="en-US" sz="2400" dirty="0" smtClean="0">
                <a:solidFill>
                  <a:srgbClr val="002060"/>
                </a:solidFill>
                <a:latin typeface="Times New Roman" pitchFamily="18" charset="0"/>
                <a:cs typeface="Times New Roman" pitchFamily="18" charset="0"/>
              </a:rPr>
              <a:t/>
            </a:r>
            <a:br>
              <a:rPr lang="en-US" sz="2400" dirty="0" smtClean="0">
                <a:solidFill>
                  <a:srgbClr val="002060"/>
                </a:solidFill>
                <a:latin typeface="Times New Roman" pitchFamily="18" charset="0"/>
                <a:cs typeface="Times New Roman" pitchFamily="18" charset="0"/>
              </a:rPr>
            </a:br>
            <a:r>
              <a:rPr lang="en-US" sz="2800" b="1" dirty="0" smtClean="0">
                <a:solidFill>
                  <a:srgbClr val="002060"/>
                </a:solidFill>
                <a:latin typeface="Times New Roman" pitchFamily="18" charset="0"/>
                <a:cs typeface="Times New Roman" pitchFamily="18" charset="0"/>
              </a:rPr>
              <a:t>Look at the pictures and answer the questions.</a:t>
            </a:r>
            <a:br>
              <a:rPr lang="en-US" sz="2800" b="1" dirty="0" smtClean="0">
                <a:solidFill>
                  <a:srgbClr val="002060"/>
                </a:solidFill>
                <a:latin typeface="Times New Roman" pitchFamily="18" charset="0"/>
                <a:cs typeface="Times New Roman" pitchFamily="18" charset="0"/>
              </a:rPr>
            </a:br>
            <a:r>
              <a:rPr lang="en-US" sz="2800" dirty="0" smtClean="0">
                <a:solidFill>
                  <a:srgbClr val="002060"/>
                </a:solidFill>
                <a:latin typeface="Times New Roman" pitchFamily="18" charset="0"/>
                <a:cs typeface="Times New Roman" pitchFamily="18" charset="0"/>
              </a:rPr>
              <a:t>1. </a:t>
            </a:r>
            <a:r>
              <a:rPr lang="en-US" sz="2800" dirty="0" smtClean="0"/>
              <a:t>What are they doing?</a:t>
            </a:r>
            <a:br>
              <a:rPr lang="en-US" sz="2800" dirty="0" smtClean="0"/>
            </a:br>
            <a:r>
              <a:rPr lang="en-US" sz="2800" dirty="0" smtClean="0"/>
              <a:t>2. What are the relations between them?</a:t>
            </a:r>
            <a:br>
              <a:rPr lang="en-US" sz="2800" dirty="0" smtClean="0"/>
            </a:br>
            <a:r>
              <a:rPr lang="en-US" sz="2800" dirty="0" smtClean="0"/>
              <a:t/>
            </a:r>
            <a:br>
              <a:rPr lang="en-US" sz="2800" dirty="0" smtClean="0"/>
            </a:br>
            <a:r>
              <a:rPr lang="en-US" sz="2400" dirty="0" smtClean="0"/>
              <a:t/>
            </a:r>
            <a:br>
              <a:rPr lang="en-US" sz="2400" dirty="0" smtClean="0"/>
            </a:br>
            <a:r>
              <a:rPr lang="en-US" sz="2400" dirty="0" smtClean="0">
                <a:solidFill>
                  <a:srgbClr val="002060"/>
                </a:solidFill>
                <a:latin typeface="Times New Roman" pitchFamily="18" charset="0"/>
                <a:cs typeface="Times New Roman" pitchFamily="18" charset="0"/>
              </a:rPr>
              <a:t/>
            </a:r>
            <a:br>
              <a:rPr lang="en-US" sz="2400" dirty="0" smtClean="0">
                <a:solidFill>
                  <a:srgbClr val="002060"/>
                </a:solidFill>
                <a:latin typeface="Times New Roman" pitchFamily="18" charset="0"/>
                <a:cs typeface="Times New Roman" pitchFamily="18" charset="0"/>
              </a:rPr>
            </a:br>
            <a:endParaRPr lang="en-US" sz="2400" dirty="0">
              <a:solidFill>
                <a:srgbClr val="002060"/>
              </a:solidFill>
              <a:latin typeface="Times New Roman" pitchFamily="18" charset="0"/>
              <a:cs typeface="Times New Roman" pitchFamily="18" charset="0"/>
            </a:endParaRPr>
          </a:p>
        </p:txBody>
      </p:sp>
      <p:pic>
        <p:nvPicPr>
          <p:cNvPr id="1026" name="Picture 2" descr="C:\Users\Bap-\Desktop\1610.png"/>
          <p:cNvPicPr>
            <a:picLocks noGrp="1" noChangeAspect="1" noChangeArrowheads="1"/>
          </p:cNvPicPr>
          <p:nvPr>
            <p:ph idx="1"/>
          </p:nvPr>
        </p:nvPicPr>
        <p:blipFill>
          <a:blip r:embed="rId2"/>
          <a:srcRect/>
          <a:stretch>
            <a:fillRect/>
          </a:stretch>
        </p:blipFill>
        <p:spPr bwMode="auto">
          <a:xfrm>
            <a:off x="304800" y="2133600"/>
            <a:ext cx="4791744" cy="4495800"/>
          </a:xfrm>
          <a:prstGeom prst="rect">
            <a:avLst/>
          </a:prstGeom>
          <a:noFill/>
        </p:spPr>
      </p:pic>
      <p:pic>
        <p:nvPicPr>
          <p:cNvPr id="1028" name="Picture 4" descr="C:\Users\Bap-\Desktop\hinh-2-unit-4-ta-11-cu-0.jpg"/>
          <p:cNvPicPr>
            <a:picLocks noChangeAspect="1" noChangeArrowheads="1"/>
          </p:cNvPicPr>
          <p:nvPr/>
        </p:nvPicPr>
        <p:blipFill>
          <a:blip r:embed="rId3"/>
          <a:srcRect/>
          <a:stretch>
            <a:fillRect/>
          </a:stretch>
        </p:blipFill>
        <p:spPr bwMode="auto">
          <a:xfrm>
            <a:off x="5334000" y="2133600"/>
            <a:ext cx="3429000" cy="4495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447800" y="685800"/>
            <a:ext cx="7696200" cy="6172200"/>
          </a:xfrm>
        </p:spPr>
        <p:txBody>
          <a:bodyPr/>
          <a:lstStyle/>
          <a:p>
            <a:r>
              <a:rPr lang="en-US" sz="1800" b="1" i="1" dirty="0"/>
              <a:t>                                             </a:t>
            </a:r>
            <a:r>
              <a:rPr lang="en-US" sz="3700" b="1" dirty="0">
                <a:solidFill>
                  <a:srgbClr val="CC3300"/>
                </a:solidFill>
                <a:effectLst>
                  <a:outerShdw blurRad="38100" dist="38100" dir="2700000" algn="tl">
                    <a:srgbClr val="C0C0C0"/>
                  </a:outerShdw>
                </a:effectLst>
                <a:latin typeface=".VnArabia" pitchFamily="34" charset="0"/>
              </a:rPr>
              <a:t>     </a:t>
            </a:r>
          </a:p>
          <a:p>
            <a:r>
              <a:rPr lang="en-US" sz="4600" b="1" dirty="0">
                <a:solidFill>
                  <a:srgbClr val="CC3300"/>
                </a:solidFill>
                <a:effectLst>
                  <a:outerShdw blurRad="38100" dist="38100" dir="2700000" algn="tl">
                    <a:srgbClr val="C0C0C0"/>
                  </a:outerShdw>
                </a:effectLst>
                <a:latin typeface=".VnArabia" pitchFamily="34" charset="0"/>
              </a:rPr>
              <a:t>   Part A: </a:t>
            </a:r>
            <a:r>
              <a:rPr lang="en-US" sz="3600" b="1" dirty="0">
                <a:solidFill>
                  <a:srgbClr val="CC3300"/>
                </a:solidFill>
                <a:effectLst>
                  <a:outerShdw blurRad="38100" dist="38100" dir="2700000" algn="tl">
                    <a:srgbClr val="C0C0C0"/>
                  </a:outerShdw>
                </a:effectLst>
                <a:latin typeface=".VnBlackH" pitchFamily="34" charset="0"/>
              </a:rPr>
              <a:t>Reading</a:t>
            </a:r>
          </a:p>
          <a:p>
            <a:endParaRPr lang="en-US" sz="5000" b="1" dirty="0">
              <a:solidFill>
                <a:srgbClr val="CC3300"/>
              </a:solidFill>
              <a:effectLst>
                <a:outerShdw blurRad="38100" dist="38100" dir="2700000" algn="tl">
                  <a:srgbClr val="C0C0C0"/>
                </a:outerShdw>
              </a:effectLst>
              <a:latin typeface=".VnArabia" pitchFamily="34" charset="0"/>
            </a:endParaRPr>
          </a:p>
          <a:p>
            <a:endParaRPr lang="en-US" sz="4100" b="1" dirty="0">
              <a:solidFill>
                <a:srgbClr val="CC3300"/>
              </a:solidFill>
              <a:effectLst>
                <a:outerShdw blurRad="38100" dist="38100" dir="2700000" algn="tl">
                  <a:srgbClr val="C0C0C0"/>
                </a:outerShdw>
              </a:effectLst>
              <a:latin typeface=".VnArabia" pitchFamily="34" charset="0"/>
            </a:endParaRPr>
          </a:p>
          <a:p>
            <a:endParaRPr lang="en-US" sz="3700" b="1" dirty="0">
              <a:solidFill>
                <a:srgbClr val="CC3300"/>
              </a:solidFill>
              <a:effectLst>
                <a:outerShdw blurRad="38100" dist="38100" dir="2700000" algn="tl">
                  <a:srgbClr val="C0C0C0"/>
                </a:outerShdw>
              </a:effectLst>
              <a:latin typeface=".VnArabia" pitchFamily="34" charset="0"/>
            </a:endParaRPr>
          </a:p>
          <a:p>
            <a:r>
              <a:rPr lang="en-US" dirty="0"/>
              <a:t>                       </a:t>
            </a:r>
            <a:endParaRPr lang="en-US" dirty="0">
              <a:solidFill>
                <a:schemeClr val="accent2"/>
              </a:solidFill>
              <a:latin typeface="Times New Roman" pitchFamily="18" charset="0"/>
            </a:endParaRPr>
          </a:p>
        </p:txBody>
      </p:sp>
      <p:sp>
        <p:nvSpPr>
          <p:cNvPr id="2053" name="WordArt 5"/>
          <p:cNvSpPr>
            <a:spLocks noChangeArrowheads="1" noChangeShapeType="1" noTextEdit="1"/>
          </p:cNvSpPr>
          <p:nvPr/>
        </p:nvSpPr>
        <p:spPr bwMode="auto">
          <a:xfrm>
            <a:off x="1752600" y="609600"/>
            <a:ext cx="5715000" cy="685800"/>
          </a:xfrm>
          <a:prstGeom prst="rect">
            <a:avLst/>
          </a:prstGeom>
        </p:spPr>
        <p:txBody>
          <a:bodyPr wrap="none" fromWordArt="1">
            <a:prstTxWarp prst="textCanDown">
              <a:avLst>
                <a:gd name="adj" fmla="val 15625"/>
              </a:avLst>
            </a:prstTxWarp>
          </a:bodyPr>
          <a:lstStyle/>
          <a:p>
            <a:pPr algn="ctr"/>
            <a:r>
              <a:rPr lang="en-US" sz="1600" kern="10">
                <a:ln w="9525">
                  <a:solidFill>
                    <a:srgbClr val="FF0000">
                      <a:alpha val="62000"/>
                    </a:srgbClr>
                  </a:solidFill>
                  <a:round/>
                  <a:headEnd/>
                  <a:tailEnd/>
                </a:ln>
                <a:solidFill>
                  <a:srgbClr val="000000"/>
                </a:solidFill>
                <a:latin typeface="Times New Roman"/>
                <a:cs typeface="Times New Roman"/>
              </a:rPr>
              <a:t>VOLUNTEER WORK</a:t>
            </a:r>
          </a:p>
        </p:txBody>
      </p:sp>
      <p:sp>
        <p:nvSpPr>
          <p:cNvPr id="2060" name="Rectangle 12"/>
          <p:cNvSpPr>
            <a:spLocks noGrp="1" noChangeArrowheads="1"/>
          </p:cNvSpPr>
          <p:nvPr>
            <p:ph type="ctrTitle"/>
          </p:nvPr>
        </p:nvSpPr>
        <p:spPr>
          <a:xfrm>
            <a:off x="228600" y="152400"/>
            <a:ext cx="8382000" cy="1447800"/>
          </a:xfrm>
        </p:spPr>
        <p:txBody>
          <a:bodyPr>
            <a:normAutofit fontScale="90000"/>
          </a:bodyPr>
          <a:lstStyle/>
          <a:p>
            <a:r>
              <a:rPr lang="en-US" u="sng" dirty="0">
                <a:solidFill>
                  <a:schemeClr val="accent2"/>
                </a:solidFill>
              </a:rPr>
              <a:t/>
            </a:r>
            <a:br>
              <a:rPr lang="en-US" u="sng" dirty="0">
                <a:solidFill>
                  <a:schemeClr val="accent2"/>
                </a:solidFill>
              </a:rPr>
            </a:br>
            <a:r>
              <a:rPr lang="en-US" u="sng" dirty="0">
                <a:solidFill>
                  <a:schemeClr val="accent2"/>
                </a:solidFill>
              </a:rPr>
              <a:t/>
            </a:r>
            <a:br>
              <a:rPr lang="en-US" u="sng" dirty="0">
                <a:solidFill>
                  <a:schemeClr val="accent2"/>
                </a:solidFill>
              </a:rPr>
            </a:br>
            <a:r>
              <a:rPr lang="en-US" u="sng" dirty="0">
                <a:solidFill>
                  <a:schemeClr val="accent2"/>
                </a:solidFill>
              </a:rPr>
              <a:t/>
            </a:r>
            <a:br>
              <a:rPr lang="en-US" u="sng" dirty="0">
                <a:solidFill>
                  <a:schemeClr val="accent2"/>
                </a:solidFill>
              </a:rPr>
            </a:br>
            <a:r>
              <a:rPr lang="en-US" u="sng" dirty="0">
                <a:solidFill>
                  <a:schemeClr val="accent2"/>
                </a:solidFill>
              </a:rPr>
              <a:t/>
            </a:r>
            <a:br>
              <a:rPr lang="en-US" u="sng" dirty="0">
                <a:solidFill>
                  <a:schemeClr val="accent2"/>
                </a:solidFill>
              </a:rPr>
            </a:br>
            <a:r>
              <a:rPr lang="en-US" u="sng" dirty="0">
                <a:solidFill>
                  <a:schemeClr val="accent2"/>
                </a:solidFill>
              </a:rPr>
              <a:t/>
            </a:r>
            <a:br>
              <a:rPr lang="en-US" u="sng" dirty="0">
                <a:solidFill>
                  <a:schemeClr val="accent2"/>
                </a:solidFill>
              </a:rPr>
            </a:br>
            <a:r>
              <a:rPr lang="en-US" u="sng" dirty="0">
                <a:solidFill>
                  <a:schemeClr val="accent2"/>
                </a:solidFill>
              </a:rPr>
              <a:t/>
            </a:r>
            <a:br>
              <a:rPr lang="en-US" u="sng" dirty="0">
                <a:solidFill>
                  <a:schemeClr val="accent2"/>
                </a:solidFill>
              </a:rPr>
            </a:br>
            <a:r>
              <a:rPr lang="en-US" sz="4900" u="sng" dirty="0" smtClean="0">
                <a:solidFill>
                  <a:schemeClr val="accent2"/>
                </a:solidFill>
              </a:rPr>
              <a:t>unit 4</a:t>
            </a:r>
            <a:r>
              <a:rPr lang="en-US" sz="4900" u="sng" dirty="0">
                <a:solidFill>
                  <a:schemeClr val="accent2"/>
                </a:solidFill>
              </a:rPr>
              <a:t/>
            </a:r>
            <a:br>
              <a:rPr lang="en-US" sz="4900" u="sng" dirty="0">
                <a:solidFill>
                  <a:schemeClr val="accent2"/>
                </a:solidFill>
              </a:rPr>
            </a:br>
            <a:r>
              <a:rPr lang="en-US" u="sng" dirty="0">
                <a:solidFill>
                  <a:schemeClr val="accent2"/>
                </a:solidFill>
              </a:rPr>
              <a:t/>
            </a:r>
            <a:br>
              <a:rPr lang="en-US" u="sng" dirty="0">
                <a:solidFill>
                  <a:schemeClr val="accent2"/>
                </a:solidFill>
              </a:rPr>
            </a:br>
            <a:r>
              <a:rPr lang="en-US" u="sng" dirty="0">
                <a:solidFill>
                  <a:schemeClr val="accent2"/>
                </a:solidFill>
              </a:rPr>
              <a:t/>
            </a:r>
            <a:br>
              <a:rPr lang="en-US" u="sng" dirty="0">
                <a:solidFill>
                  <a:schemeClr val="accent2"/>
                </a:solidFill>
              </a:rPr>
            </a:br>
            <a:r>
              <a:rPr lang="en-US" u="sng" dirty="0">
                <a:solidFill>
                  <a:schemeClr val="accent2"/>
                </a:solidFill>
              </a:rPr>
              <a:t/>
            </a:r>
            <a:br>
              <a:rPr lang="en-US" u="sng" dirty="0">
                <a:solidFill>
                  <a:schemeClr val="accent2"/>
                </a:solidFill>
              </a:rPr>
            </a:br>
            <a:r>
              <a:rPr lang="en-US" u="sng" dirty="0">
                <a:solidFill>
                  <a:schemeClr val="accent2"/>
                </a:solidFill>
              </a:rPr>
              <a:t/>
            </a:r>
            <a:br>
              <a:rPr lang="en-US" u="sng" dirty="0">
                <a:solidFill>
                  <a:schemeClr val="accent2"/>
                </a:solidFill>
              </a:rPr>
            </a:br>
            <a:r>
              <a:rPr lang="en-US" u="sng" dirty="0">
                <a:solidFill>
                  <a:schemeClr val="accent2"/>
                </a:solidFill>
              </a:rPr>
              <a:t/>
            </a:r>
            <a:br>
              <a:rPr lang="en-US" u="sng" dirty="0">
                <a:solidFill>
                  <a:schemeClr val="accent2"/>
                </a:solidFill>
              </a:rPr>
            </a:br>
            <a:r>
              <a:rPr lang="en-US" u="sng" dirty="0">
                <a:solidFill>
                  <a:schemeClr val="accent2"/>
                </a:solidFill>
              </a:rPr>
              <a:t/>
            </a:r>
            <a:br>
              <a:rPr lang="en-US" u="sng" dirty="0">
                <a:solidFill>
                  <a:schemeClr val="accent2"/>
                </a:solidFill>
              </a:rPr>
            </a:br>
            <a:r>
              <a:rPr lang="en-US" sz="2400" b="1" dirty="0">
                <a:solidFill>
                  <a:srgbClr val="FF3399"/>
                </a:solidFill>
              </a:rPr>
              <a:t>Grade : 11</a:t>
            </a:r>
            <a:br>
              <a:rPr lang="en-US" sz="2400" b="1" dirty="0">
                <a:solidFill>
                  <a:srgbClr val="FF3399"/>
                </a:solidFill>
              </a:rPr>
            </a:br>
            <a:r>
              <a:rPr lang="en-US" sz="2400" b="1" dirty="0">
                <a:solidFill>
                  <a:srgbClr val="FF3399"/>
                </a:solidFill>
              </a:rPr>
              <a:t>Period : </a:t>
            </a:r>
            <a:r>
              <a:rPr lang="en-US" sz="2400" b="1" dirty="0" smtClean="0">
                <a:solidFill>
                  <a:srgbClr val="FF3399"/>
                </a:solidFill>
              </a:rPr>
              <a:t>21</a:t>
            </a:r>
            <a:r>
              <a:rPr lang="en-US" sz="2400" b="1" baseline="30000" dirty="0" smtClean="0">
                <a:solidFill>
                  <a:srgbClr val="FF3399"/>
                </a:solidFill>
              </a:rPr>
              <a:t>st</a:t>
            </a:r>
            <a:r>
              <a:rPr lang="en-US" sz="2400" b="1" dirty="0" smtClean="0">
                <a:solidFill>
                  <a:srgbClr val="FF3399"/>
                </a:solidFill>
              </a:rPr>
              <a:t> </a:t>
            </a:r>
            <a:r>
              <a:rPr lang="en-US" sz="2400" b="1" dirty="0">
                <a:solidFill>
                  <a:srgbClr val="FF3300"/>
                </a:solidFill>
              </a:rPr>
              <a:t/>
            </a:r>
            <a:br>
              <a:rPr lang="en-US" sz="2400" b="1" dirty="0">
                <a:solidFill>
                  <a:srgbClr val="FF3300"/>
                </a:solidFill>
              </a:rPr>
            </a:br>
            <a:r>
              <a:rPr lang="en-US" sz="2400" b="1" dirty="0">
                <a:solidFill>
                  <a:srgbClr val="FF3300"/>
                </a:solidFill>
              </a:rPr>
              <a:t>     </a:t>
            </a:r>
            <a:r>
              <a:rPr lang="en-US" u="sng" dirty="0">
                <a:solidFill>
                  <a:schemeClr val="hlink"/>
                </a:solidFill>
              </a:rPr>
              <a:t>unit</a:t>
            </a:r>
            <a:r>
              <a:rPr lang="en-US" dirty="0">
                <a:solidFill>
                  <a:schemeClr val="hlink"/>
                </a:solidFill>
              </a:rPr>
              <a:t>:4</a:t>
            </a:r>
          </a:p>
        </p:txBody>
      </p:sp>
      <p:pic>
        <p:nvPicPr>
          <p:cNvPr id="2065" name="Picture 17" descr="20080425_doc%20sach"/>
          <p:cNvPicPr>
            <a:picLocks noChangeAspect="1" noChangeArrowheads="1"/>
          </p:cNvPicPr>
          <p:nvPr/>
        </p:nvPicPr>
        <p:blipFill>
          <a:blip r:embed="rId2"/>
          <a:srcRect/>
          <a:stretch>
            <a:fillRect/>
          </a:stretch>
        </p:blipFill>
        <p:spPr bwMode="auto">
          <a:xfrm>
            <a:off x="1905000" y="2209800"/>
            <a:ext cx="6096000" cy="4114800"/>
          </a:xfrm>
          <a:prstGeom prst="rect">
            <a:avLst/>
          </a:prstGeom>
          <a:noFill/>
        </p:spPr>
      </p:pic>
      <p:sp>
        <p:nvSpPr>
          <p:cNvPr id="2066" name="Oval 18"/>
          <p:cNvSpPr>
            <a:spLocks noChangeArrowheads="1"/>
          </p:cNvSpPr>
          <p:nvPr/>
        </p:nvSpPr>
        <p:spPr bwMode="auto">
          <a:xfrm>
            <a:off x="5486400" y="0"/>
            <a:ext cx="3429000" cy="1066800"/>
          </a:xfrm>
          <a:prstGeom prst="ellipse">
            <a:avLst/>
          </a:prstGeom>
          <a:noFill/>
          <a:ln w="9525" algn="ctr">
            <a:no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 calcmode="lin" valueType="num">
                                      <p:cBhvr additive="base">
                                        <p:cTn id="7"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8" presetClass="entr" presetSubtype="16" fill="hold" nodeType="afterEffect">
                                  <p:stCondLst>
                                    <p:cond delay="0"/>
                                  </p:stCondLst>
                                  <p:childTnLst>
                                    <p:set>
                                      <p:cBhvr>
                                        <p:cTn id="11" dur="1" fill="hold">
                                          <p:stCondLst>
                                            <p:cond delay="0"/>
                                          </p:stCondLst>
                                        </p:cTn>
                                        <p:tgtEl>
                                          <p:spTgt spid="2065"/>
                                        </p:tgtEl>
                                        <p:attrNameLst>
                                          <p:attrName>style.visibility</p:attrName>
                                        </p:attrNameLst>
                                      </p:cBhvr>
                                      <p:to>
                                        <p:strVal val="visible"/>
                                      </p:to>
                                    </p:set>
                                    <p:animEffect transition="in" filter="diamond(in)">
                                      <p:cBhvr>
                                        <p:cTn id="12" dur="1000"/>
                                        <p:tgtEl>
                                          <p:spTgt spid="2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blumen-pflanzen111"/>
          <p:cNvPicPr>
            <a:picLocks noChangeAspect="1" noChangeArrowheads="1" noCrop="1"/>
          </p:cNvPicPr>
          <p:nvPr/>
        </p:nvPicPr>
        <p:blipFill>
          <a:blip r:embed="rId4"/>
          <a:srcRect/>
          <a:stretch>
            <a:fillRect/>
          </a:stretch>
        </p:blipFill>
        <p:spPr bwMode="auto">
          <a:xfrm rot="-1271753">
            <a:off x="0" y="0"/>
            <a:ext cx="1828800" cy="1895475"/>
          </a:xfrm>
          <a:prstGeom prst="rect">
            <a:avLst/>
          </a:prstGeom>
          <a:noFill/>
          <a:ln w="9525">
            <a:noFill/>
            <a:miter lim="800000"/>
            <a:headEnd/>
            <a:tailEnd/>
          </a:ln>
        </p:spPr>
      </p:pic>
      <p:pic>
        <p:nvPicPr>
          <p:cNvPr id="95235" name="Picture 3" descr="blumen-pflanzen111"/>
          <p:cNvPicPr>
            <a:picLocks noChangeAspect="1" noChangeArrowheads="1" noCrop="1"/>
          </p:cNvPicPr>
          <p:nvPr/>
        </p:nvPicPr>
        <p:blipFill>
          <a:blip r:embed="rId4"/>
          <a:srcRect/>
          <a:stretch>
            <a:fillRect/>
          </a:stretch>
        </p:blipFill>
        <p:spPr bwMode="auto">
          <a:xfrm rot="1846987">
            <a:off x="7315200" y="0"/>
            <a:ext cx="1828800" cy="1895475"/>
          </a:xfrm>
          <a:prstGeom prst="rect">
            <a:avLst/>
          </a:prstGeom>
          <a:noFill/>
          <a:ln w="9525">
            <a:noFill/>
            <a:miter lim="800000"/>
            <a:headEnd/>
            <a:tailEnd/>
          </a:ln>
        </p:spPr>
      </p:pic>
      <p:pic>
        <p:nvPicPr>
          <p:cNvPr id="95236" name="Picture 5" descr="blumen-pflanzen111"/>
          <p:cNvPicPr>
            <a:picLocks noChangeAspect="1" noChangeArrowheads="1" noCrop="1"/>
          </p:cNvPicPr>
          <p:nvPr/>
        </p:nvPicPr>
        <p:blipFill>
          <a:blip r:embed="rId4"/>
          <a:srcRect/>
          <a:stretch>
            <a:fillRect/>
          </a:stretch>
        </p:blipFill>
        <p:spPr bwMode="auto">
          <a:xfrm rot="-9274734">
            <a:off x="0" y="4962525"/>
            <a:ext cx="1828800" cy="1895475"/>
          </a:xfrm>
          <a:prstGeom prst="rect">
            <a:avLst/>
          </a:prstGeom>
          <a:noFill/>
          <a:ln w="9525">
            <a:noFill/>
            <a:miter lim="800000"/>
            <a:headEnd/>
            <a:tailEnd/>
          </a:ln>
        </p:spPr>
      </p:pic>
      <p:pic>
        <p:nvPicPr>
          <p:cNvPr id="95237" name="Picture 6" descr="blumen-pflanzen111"/>
          <p:cNvPicPr>
            <a:picLocks noChangeAspect="1" noChangeArrowheads="1" noCrop="1"/>
          </p:cNvPicPr>
          <p:nvPr/>
        </p:nvPicPr>
        <p:blipFill>
          <a:blip r:embed="rId4"/>
          <a:srcRect/>
          <a:stretch>
            <a:fillRect/>
          </a:stretch>
        </p:blipFill>
        <p:spPr bwMode="auto">
          <a:xfrm rot="9060207">
            <a:off x="7467600" y="4962525"/>
            <a:ext cx="1828800" cy="1895475"/>
          </a:xfrm>
          <a:prstGeom prst="rect">
            <a:avLst/>
          </a:prstGeom>
          <a:noFill/>
          <a:ln w="9525">
            <a:noFill/>
            <a:miter lim="800000"/>
            <a:headEnd/>
            <a:tailEnd/>
          </a:ln>
        </p:spPr>
      </p:pic>
      <p:sp>
        <p:nvSpPr>
          <p:cNvPr id="95238" name="Text Box 6"/>
          <p:cNvSpPr txBox="1">
            <a:spLocks noChangeArrowheads="1"/>
          </p:cNvSpPr>
          <p:nvPr/>
        </p:nvSpPr>
        <p:spPr bwMode="auto">
          <a:xfrm>
            <a:off x="566738" y="901700"/>
            <a:ext cx="8196262" cy="457200"/>
          </a:xfrm>
          <a:prstGeom prst="rect">
            <a:avLst/>
          </a:prstGeom>
          <a:noFill/>
          <a:ln w="9525">
            <a:noFill/>
            <a:miter lim="800000"/>
            <a:headEnd/>
            <a:tailEnd/>
          </a:ln>
          <a:effectLst/>
        </p:spPr>
        <p:txBody>
          <a:bodyPr>
            <a:spAutoFit/>
          </a:bodyPr>
          <a:lstStyle/>
          <a:p>
            <a:pPr>
              <a:spcBef>
                <a:spcPct val="50000"/>
              </a:spcBef>
            </a:pPr>
            <a:r>
              <a:rPr lang="en-US" sz="2400" b="1">
                <a:solidFill>
                  <a:srgbClr val="3333FF"/>
                </a:solidFill>
              </a:rPr>
              <a:t>1. Read the following saying and explain what it means</a:t>
            </a:r>
          </a:p>
        </p:txBody>
      </p:sp>
      <p:sp>
        <p:nvSpPr>
          <p:cNvPr id="95239" name="Text Box 7"/>
          <p:cNvSpPr txBox="1">
            <a:spLocks noChangeArrowheads="1"/>
          </p:cNvSpPr>
          <p:nvPr/>
        </p:nvSpPr>
        <p:spPr bwMode="auto">
          <a:xfrm>
            <a:off x="2809875" y="1431925"/>
            <a:ext cx="5181600" cy="244316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VNI-Commerce" pitchFamily="2" charset="0"/>
              </a:rPr>
              <a:t>“ If you give me a fish,</a:t>
            </a:r>
          </a:p>
          <a:p>
            <a:pPr>
              <a:spcBef>
                <a:spcPct val="50000"/>
              </a:spcBef>
            </a:pPr>
            <a:r>
              <a:rPr lang="en-US" sz="2800" b="1" dirty="0">
                <a:solidFill>
                  <a:srgbClr val="FF0000"/>
                </a:solidFill>
                <a:latin typeface="VNI-Commerce" pitchFamily="2" charset="0"/>
              </a:rPr>
              <a:t>  I will eat today.</a:t>
            </a:r>
          </a:p>
          <a:p>
            <a:pPr>
              <a:spcBef>
                <a:spcPct val="50000"/>
              </a:spcBef>
            </a:pPr>
            <a:r>
              <a:rPr lang="en-US" sz="2800" b="1" dirty="0">
                <a:solidFill>
                  <a:srgbClr val="FF0000"/>
                </a:solidFill>
                <a:latin typeface="VNI-Commerce" pitchFamily="2" charset="0"/>
              </a:rPr>
              <a:t>  If you teach me to fish,</a:t>
            </a:r>
          </a:p>
          <a:p>
            <a:pPr>
              <a:spcBef>
                <a:spcPct val="50000"/>
              </a:spcBef>
            </a:pPr>
            <a:r>
              <a:rPr lang="en-US" sz="2800" b="1" dirty="0">
                <a:solidFill>
                  <a:srgbClr val="FF0000"/>
                </a:solidFill>
                <a:latin typeface="VNI-Commerce" pitchFamily="2" charset="0"/>
              </a:rPr>
              <a:t>  I will eat my whole life long.”</a:t>
            </a:r>
          </a:p>
        </p:txBody>
      </p:sp>
      <p:sp>
        <p:nvSpPr>
          <p:cNvPr id="95240" name="Text Box 8"/>
          <p:cNvSpPr txBox="1">
            <a:spLocks noChangeArrowheads="1"/>
          </p:cNvSpPr>
          <p:nvPr/>
        </p:nvSpPr>
        <p:spPr bwMode="auto">
          <a:xfrm>
            <a:off x="693738" y="4202113"/>
            <a:ext cx="8001000" cy="1552575"/>
          </a:xfrm>
          <a:prstGeom prst="rect">
            <a:avLst/>
          </a:prstGeom>
          <a:noFill/>
          <a:ln w="9525">
            <a:noFill/>
            <a:miter lim="800000"/>
            <a:headEnd/>
            <a:tailEnd/>
          </a:ln>
          <a:effectLst/>
        </p:spPr>
        <p:txBody>
          <a:bodyPr>
            <a:spAutoFit/>
          </a:bodyPr>
          <a:lstStyle/>
          <a:p>
            <a:pPr algn="ctr">
              <a:spcBef>
                <a:spcPct val="50000"/>
              </a:spcBef>
            </a:pPr>
            <a:r>
              <a:rPr lang="en-US" sz="2400" i="1" dirty="0">
                <a:solidFill>
                  <a:srgbClr val="0000FF"/>
                </a:solidFill>
              </a:rPr>
              <a:t>This saying means that we should teach a person how to earn money or produce food rather than give them money or food. In other words, we had better teach them a job than give them money.</a:t>
            </a:r>
          </a:p>
        </p:txBody>
      </p:sp>
      <p:sp>
        <p:nvSpPr>
          <p:cNvPr id="95241" name="Rectangle 9"/>
          <p:cNvSpPr>
            <a:spLocks noChangeArrowheads="1"/>
          </p:cNvSpPr>
          <p:nvPr/>
        </p:nvSpPr>
        <p:spPr bwMode="auto">
          <a:xfrm>
            <a:off x="2362200" y="185738"/>
            <a:ext cx="3840475" cy="707886"/>
          </a:xfrm>
          <a:prstGeom prst="rect">
            <a:avLst/>
          </a:prstGeom>
          <a:noFill/>
          <a:ln w="9525">
            <a:noFill/>
            <a:miter lim="800000"/>
            <a:headEnd/>
            <a:tailEnd/>
          </a:ln>
          <a:effectLst/>
        </p:spPr>
        <p:txBody>
          <a:bodyPr wrap="none">
            <a:spAutoFit/>
          </a:bodyPr>
          <a:lstStyle/>
          <a:p>
            <a:pPr>
              <a:spcBef>
                <a:spcPct val="50000"/>
              </a:spcBef>
            </a:pPr>
            <a:r>
              <a:rPr lang="en-US" sz="4000" dirty="0"/>
              <a:t> </a:t>
            </a:r>
            <a:r>
              <a:rPr lang="en-US" sz="4000" b="1" dirty="0">
                <a:solidFill>
                  <a:srgbClr val="FF0000"/>
                </a:solidFill>
              </a:rPr>
              <a:t>I-Before </a:t>
            </a:r>
            <a:r>
              <a:rPr lang="en-US" sz="4000" b="1" dirty="0" smtClean="0">
                <a:solidFill>
                  <a:srgbClr val="FF0000"/>
                </a:solidFill>
              </a:rPr>
              <a:t> reading</a:t>
            </a:r>
            <a:endParaRPr lang="en-US" sz="4000" b="1"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95239"/>
                                        </p:tgtEl>
                                        <p:attrNameLst>
                                          <p:attrName>style.visibility</p:attrName>
                                        </p:attrNameLst>
                                      </p:cBhvr>
                                      <p:to>
                                        <p:strVal val="visible"/>
                                      </p:to>
                                    </p:set>
                                    <p:animEffect transition="in" filter="fade">
                                      <p:cBhvr>
                                        <p:cTn id="7" dur="1000"/>
                                        <p:tgtEl>
                                          <p:spTgt spid="95239"/>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par>
                          <p:cTn id="8" fill="hold">
                            <p:stCondLst>
                              <p:cond delay="8500"/>
                            </p:stCondLst>
                            <p:childTnLst>
                              <p:par>
                                <p:cTn id="9" presetID="33" presetClass="emph" presetSubtype="0" fill="remove" grpId="1" nodeType="afterEffect">
                                  <p:stCondLst>
                                    <p:cond delay="0"/>
                                  </p:stCondLst>
                                  <p:iterate type="lt">
                                    <p:tmPct val="0"/>
                                  </p:iterate>
                                  <p:childTnLst>
                                    <p:animClr clrSpc="rgb" dir="cw">
                                      <p:cBhvr override="childStyle">
                                        <p:cTn id="10" dur="1500" accel="50000" autoRev="1" fill="hold" tmFilter="0, 0; .33333, 1; 1, 1">
                                          <p:stCondLst>
                                            <p:cond delay="0"/>
                                          </p:stCondLst>
                                        </p:cTn>
                                        <p:tgtEl>
                                          <p:spTgt spid="95239"/>
                                        </p:tgtEl>
                                        <p:attrNameLst>
                                          <p:attrName>style.color</p:attrName>
                                        </p:attrNameLst>
                                      </p:cBhvr>
                                      <p:to>
                                        <a:schemeClr val="accent2"/>
                                      </p:to>
                                    </p:animClr>
                                    <p:animClr clrSpc="rgb" dir="cw">
                                      <p:cBhvr>
                                        <p:cTn id="11" dur="1500" accel="50000" autoRev="1" fill="hold" tmFilter="0, 0; .33333, 1; 1, 1">
                                          <p:stCondLst>
                                            <p:cond delay="0"/>
                                          </p:stCondLst>
                                        </p:cTn>
                                        <p:tgtEl>
                                          <p:spTgt spid="95239"/>
                                        </p:tgtEl>
                                        <p:attrNameLst>
                                          <p:attrName>fillcolor</p:attrName>
                                        </p:attrNameLst>
                                      </p:cBhvr>
                                      <p:to>
                                        <a:schemeClr val="accent2"/>
                                      </p:to>
                                    </p:animClr>
                                    <p:set>
                                      <p:cBhvr>
                                        <p:cTn id="12" dur="3000" fill="hold"/>
                                        <p:tgtEl>
                                          <p:spTgt spid="95239"/>
                                        </p:tgtEl>
                                        <p:attrNameLst>
                                          <p:attrName>fill.type</p:attrName>
                                        </p:attrNameLst>
                                      </p:cBhvr>
                                      <p:to>
                                        <p:strVal val="solid"/>
                                      </p:to>
                                    </p:set>
                                    <p:set>
                                      <p:cBhvr>
                                        <p:cTn id="13" dur="3000" fill="hold"/>
                                        <p:tgtEl>
                                          <p:spTgt spid="95239"/>
                                        </p:tgtEl>
                                        <p:attrNameLst>
                                          <p:attrName>fill.on</p:attrName>
                                        </p:attrNameLst>
                                      </p:cBhvr>
                                      <p:to>
                                        <p:strVal val="true"/>
                                      </p:to>
                                    </p:set>
                                    <p:animScale>
                                      <p:cBhvr>
                                        <p:cTn id="14" dur="1500" accel="50000" autoRev="1" fill="hold" tmFilter="0, 0; .33333, 1; 1, 1">
                                          <p:stCondLst>
                                            <p:cond delay="0"/>
                                          </p:stCondLst>
                                        </p:cTn>
                                        <p:tgtEl>
                                          <p:spTgt spid="95239"/>
                                        </p:tgtEl>
                                      </p:cBhvr>
                                      <p:from x="100000" y="100000"/>
                                      <p:to x="100000" y="140000"/>
                                    </p:animScale>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wd">
                                    <p:tmPct val="10000"/>
                                  </p:iterate>
                                  <p:childTnLst>
                                    <p:set>
                                      <p:cBhvr>
                                        <p:cTn id="18" dur="1" fill="hold">
                                          <p:stCondLst>
                                            <p:cond delay="0"/>
                                          </p:stCondLst>
                                        </p:cTn>
                                        <p:tgtEl>
                                          <p:spTgt spid="95240"/>
                                        </p:tgtEl>
                                        <p:attrNameLst>
                                          <p:attrName>style.visibility</p:attrName>
                                        </p:attrNameLst>
                                      </p:cBhvr>
                                      <p:to>
                                        <p:strVal val="visible"/>
                                      </p:to>
                                    </p:set>
                                    <p:animEffect transition="in" filter="fade">
                                      <p:cBhvr>
                                        <p:cTn id="19" dur="1000"/>
                                        <p:tgtEl>
                                          <p:spTgt spid="95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9" grpId="0"/>
      <p:bldP spid="95239" grpId="1"/>
      <p:bldP spid="952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0512"/>
            <a:ext cx="8991600" cy="6186309"/>
          </a:xfrm>
          <a:prstGeom prst="rect">
            <a:avLst/>
          </a:prstGeom>
        </p:spPr>
        <p:txBody>
          <a:bodyPr wrap="square">
            <a:spAutoFit/>
          </a:bodyPr>
          <a:lstStyle/>
          <a:p>
            <a:pPr algn="just"/>
            <a:r>
              <a:rPr lang="en-US" dirty="0">
                <a:solidFill>
                  <a:srgbClr val="000000"/>
                </a:solidFill>
                <a:latin typeface="Open Sans"/>
              </a:rPr>
              <a:t>Each nation has many people who voluntarily take care of others. For example, many high school and college students in the United States often spend many hours as volunteers in hospitals, orphanages or homes for the aged. They read books to the people in these places. Sometimes the students just visit them, play games with them or listen to their problems.</a:t>
            </a:r>
          </a:p>
          <a:p>
            <a:pPr algn="just"/>
            <a:r>
              <a:rPr lang="en-US" dirty="0">
                <a:solidFill>
                  <a:srgbClr val="000000"/>
                </a:solidFill>
                <a:latin typeface="Open Sans"/>
              </a:rPr>
              <a:t>Other young volunteers work in the homes of sick or old people. They clean up their houses, do their shopping or mow their lawns. For boys who no longer have fathers, there is a voluntary organization called Big Brothers. College students take these boys to baseball games and help them to get to know things that boys usually learn from their fathers.</a:t>
            </a:r>
          </a:p>
          <a:p>
            <a:pPr algn="just"/>
            <a:r>
              <a:rPr lang="en-US" dirty="0">
                <a:solidFill>
                  <a:srgbClr val="000000"/>
                </a:solidFill>
                <a:latin typeface="Open Sans"/>
              </a:rPr>
              <a:t>Some high school students take part in helping disadvantaged or handicapped children. They give care and comfort to them and help them to overcome their difficulties. Young college and university students participate in helping the people who have suffered badly in wars or natural disasters. During summer vacations, they volunteer to work in remote or mountainous areas to provide education for children.</a:t>
            </a:r>
          </a:p>
          <a:p>
            <a:pPr algn="just"/>
            <a:endParaRPr lang="en-US" dirty="0" smtClean="0">
              <a:solidFill>
                <a:srgbClr val="000000"/>
              </a:solidFill>
              <a:latin typeface="Open Sans"/>
            </a:endParaRPr>
          </a:p>
          <a:p>
            <a:pPr algn="just"/>
            <a:r>
              <a:rPr lang="en-US" dirty="0" smtClean="0">
                <a:solidFill>
                  <a:srgbClr val="000000"/>
                </a:solidFill>
                <a:latin typeface="Open Sans"/>
              </a:rPr>
              <a:t>Each </a:t>
            </a:r>
            <a:r>
              <a:rPr lang="en-US" dirty="0">
                <a:solidFill>
                  <a:srgbClr val="000000"/>
                </a:solidFill>
                <a:latin typeface="Open Sans"/>
              </a:rPr>
              <a:t>city has a number of clubs where boys and girls can go to play games. Some of these clubs </a:t>
            </a:r>
            <a:r>
              <a:rPr lang="en-US" dirty="0" err="1">
                <a:solidFill>
                  <a:srgbClr val="000000"/>
                </a:solidFill>
                <a:latin typeface="Open Sans"/>
              </a:rPr>
              <a:t>organise</a:t>
            </a:r>
            <a:r>
              <a:rPr lang="en-US" dirty="0">
                <a:solidFill>
                  <a:srgbClr val="000000"/>
                </a:solidFill>
                <a:latin typeface="Open Sans"/>
              </a:rPr>
              <a:t> short trips to the mountains, beaches or other places of interest. Most of these clubs use a lot of high school and college students as volunteers because they are young enough to understand the problems of younger boys and girls.</a:t>
            </a:r>
          </a:p>
          <a:p>
            <a:pPr algn="just"/>
            <a:r>
              <a:rPr lang="en-US" dirty="0">
                <a:solidFill>
                  <a:srgbClr val="000000"/>
                </a:solidFill>
                <a:latin typeface="Open Sans"/>
              </a:rPr>
              <a:t>Volunteers believe that some of the happiest people in the world are those who help to bring happiness to others.</a:t>
            </a:r>
            <a:endParaRPr lang="en-US" b="0" i="0" dirty="0">
              <a:solidFill>
                <a:srgbClr val="000000"/>
              </a:solidFill>
              <a:effectLst/>
              <a:latin typeface="Open Sans"/>
            </a:endParaRPr>
          </a:p>
        </p:txBody>
      </p:sp>
      <p:pic>
        <p:nvPicPr>
          <p:cNvPr id="3" name="unit-4-reading-wy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96000" y="6276109"/>
            <a:ext cx="609600" cy="609600"/>
          </a:xfrm>
          <a:prstGeom prst="rect">
            <a:avLst/>
          </a:prstGeom>
        </p:spPr>
      </p:pic>
    </p:spTree>
    <p:extLst>
      <p:ext uri="{BB962C8B-B14F-4D97-AF65-F5344CB8AC3E}">
        <p14:creationId xmlns:p14="http://schemas.microsoft.com/office/powerpoint/2010/main" val="33046455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01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87325" y="84138"/>
            <a:ext cx="4191000" cy="457200"/>
          </a:xfrm>
          <a:prstGeom prst="rect">
            <a:avLst/>
          </a:prstGeom>
          <a:noFill/>
          <a:ln w="9525">
            <a:noFill/>
            <a:miter lim="800000"/>
            <a:headEnd/>
            <a:tailEnd/>
          </a:ln>
          <a:effectLst/>
        </p:spPr>
        <p:txBody>
          <a:bodyPr>
            <a:spAutoFit/>
          </a:bodyPr>
          <a:lstStyle/>
          <a:p>
            <a:pPr>
              <a:spcBef>
                <a:spcPct val="50000"/>
              </a:spcBef>
            </a:pPr>
            <a:r>
              <a:rPr lang="en-US" sz="2400" b="1" dirty="0" smtClean="0">
                <a:solidFill>
                  <a:srgbClr val="0000FF"/>
                </a:solidFill>
              </a:rPr>
              <a:t> </a:t>
            </a:r>
            <a:r>
              <a:rPr lang="en-US" sz="2400" b="1" dirty="0">
                <a:solidFill>
                  <a:srgbClr val="0000FF"/>
                </a:solidFill>
              </a:rPr>
              <a:t>PRE READING:</a:t>
            </a:r>
          </a:p>
        </p:txBody>
      </p:sp>
      <p:sp>
        <p:nvSpPr>
          <p:cNvPr id="88067" name="Text Box 3"/>
          <p:cNvSpPr txBox="1">
            <a:spLocks noChangeArrowheads="1"/>
          </p:cNvSpPr>
          <p:nvPr/>
        </p:nvSpPr>
        <p:spPr bwMode="auto">
          <a:xfrm>
            <a:off x="153988" y="609600"/>
            <a:ext cx="3048000" cy="396875"/>
          </a:xfrm>
          <a:prstGeom prst="rect">
            <a:avLst/>
          </a:prstGeom>
          <a:noFill/>
          <a:ln w="9525">
            <a:noFill/>
            <a:miter lim="800000"/>
            <a:headEnd/>
            <a:tailEnd/>
          </a:ln>
          <a:effectLst/>
        </p:spPr>
        <p:txBody>
          <a:bodyPr>
            <a:spAutoFit/>
          </a:bodyPr>
          <a:lstStyle/>
          <a:p>
            <a:pPr>
              <a:spcBef>
                <a:spcPct val="50000"/>
              </a:spcBef>
            </a:pPr>
            <a:r>
              <a:rPr lang="en-US" sz="2000" b="1">
                <a:solidFill>
                  <a:srgbClr val="0000FF"/>
                </a:solidFill>
              </a:rPr>
              <a:t>1. Vocabulary:</a:t>
            </a:r>
          </a:p>
        </p:txBody>
      </p:sp>
      <p:sp>
        <p:nvSpPr>
          <p:cNvPr id="88068" name="Text Box 4"/>
          <p:cNvSpPr txBox="1">
            <a:spLocks noChangeArrowheads="1"/>
          </p:cNvSpPr>
          <p:nvPr/>
        </p:nvSpPr>
        <p:spPr bwMode="auto">
          <a:xfrm>
            <a:off x="277813" y="1143000"/>
            <a:ext cx="3200400" cy="400110"/>
          </a:xfrm>
          <a:prstGeom prst="rect">
            <a:avLst/>
          </a:prstGeom>
          <a:noFill/>
          <a:ln w="9525">
            <a:noFill/>
            <a:miter lim="800000"/>
            <a:headEnd/>
            <a:tailEnd/>
          </a:ln>
          <a:effectLst/>
        </p:spPr>
        <p:txBody>
          <a:bodyPr>
            <a:spAutoFit/>
          </a:bodyPr>
          <a:lstStyle/>
          <a:p>
            <a:pPr>
              <a:spcBef>
                <a:spcPct val="50000"/>
              </a:spcBef>
            </a:pPr>
            <a:r>
              <a:rPr lang="en-US" sz="2000" dirty="0">
                <a:solidFill>
                  <a:srgbClr val="FF0000"/>
                </a:solidFill>
                <a:latin typeface="Times New Roman" pitchFamily="18" charset="0"/>
                <a:cs typeface="Times New Roman" pitchFamily="18" charset="0"/>
              </a:rPr>
              <a:t>- volunteer </a:t>
            </a:r>
            <a:r>
              <a:rPr lang="en-US" sz="2000" dirty="0">
                <a:latin typeface="Times New Roman" pitchFamily="18" charset="0"/>
                <a:cs typeface="Times New Roman" pitchFamily="18" charset="0"/>
              </a:rPr>
              <a:t>(n</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 ,</a:t>
            </a:r>
            <a:r>
              <a:rPr lang="vi-VN" sz="2000" dirty="0">
                <a:latin typeface="Times New Roman" pitchFamily="18" charset="0"/>
                <a:cs typeface="Times New Roman" pitchFamily="18" charset="0"/>
              </a:rPr>
              <a:t>vɔlən'tiə</a:t>
            </a:r>
            <a:r>
              <a:rPr lang="en-US" sz="2000" dirty="0">
                <a:latin typeface="Times New Roman" pitchFamily="18" charset="0"/>
                <a:cs typeface="Times New Roman" pitchFamily="18" charset="0"/>
              </a:rPr>
              <a:t>/</a:t>
            </a:r>
            <a:endParaRPr lang="en-US" sz="2000" dirty="0">
              <a:solidFill>
                <a:srgbClr val="FF0000"/>
              </a:solidFill>
              <a:latin typeface="Times New Roman" pitchFamily="18" charset="0"/>
              <a:cs typeface="Times New Roman" pitchFamily="18" charset="0"/>
            </a:endParaRPr>
          </a:p>
        </p:txBody>
      </p:sp>
      <p:sp>
        <p:nvSpPr>
          <p:cNvPr id="88069" name="Text Box 5"/>
          <p:cNvSpPr txBox="1">
            <a:spLocks noChangeArrowheads="1"/>
          </p:cNvSpPr>
          <p:nvPr/>
        </p:nvSpPr>
        <p:spPr bwMode="auto">
          <a:xfrm>
            <a:off x="271463" y="1717675"/>
            <a:ext cx="2514600" cy="400110"/>
          </a:xfrm>
          <a:prstGeom prst="rect">
            <a:avLst/>
          </a:prstGeom>
          <a:noFill/>
          <a:ln w="9525">
            <a:noFill/>
            <a:miter lim="800000"/>
            <a:headEnd/>
            <a:tailEnd/>
          </a:ln>
          <a:effectLst/>
        </p:spPr>
        <p:txBody>
          <a:bodyPr>
            <a:spAutoFit/>
          </a:bodyPr>
          <a:lstStyle/>
          <a:p>
            <a:pPr>
              <a:spcBef>
                <a:spcPct val="50000"/>
              </a:spcBef>
            </a:pPr>
            <a:r>
              <a:rPr lang="en-US" sz="2000" dirty="0">
                <a:solidFill>
                  <a:srgbClr val="FF0000"/>
                </a:solidFill>
              </a:rPr>
              <a:t>- (to) </a:t>
            </a:r>
            <a:r>
              <a:rPr lang="en-US" sz="2000" dirty="0" smtClean="0">
                <a:solidFill>
                  <a:srgbClr val="FF0000"/>
                </a:solidFill>
              </a:rPr>
              <a:t>volunteer </a:t>
            </a:r>
            <a:r>
              <a:rPr lang="en-US" sz="2000" dirty="0" smtClean="0"/>
              <a:t>(v):</a:t>
            </a:r>
            <a:endParaRPr lang="en-US" sz="2000" dirty="0"/>
          </a:p>
        </p:txBody>
      </p:sp>
      <p:sp>
        <p:nvSpPr>
          <p:cNvPr id="88070" name="Text Box 6"/>
          <p:cNvSpPr txBox="1">
            <a:spLocks noChangeArrowheads="1"/>
          </p:cNvSpPr>
          <p:nvPr/>
        </p:nvSpPr>
        <p:spPr bwMode="auto">
          <a:xfrm>
            <a:off x="228600" y="2300288"/>
            <a:ext cx="3429000" cy="400110"/>
          </a:xfrm>
          <a:prstGeom prst="rect">
            <a:avLst/>
          </a:prstGeom>
          <a:noFill/>
          <a:ln w="9525">
            <a:noFill/>
            <a:miter lim="800000"/>
            <a:headEnd/>
            <a:tailEnd/>
          </a:ln>
          <a:effectLst/>
        </p:spPr>
        <p:txBody>
          <a:bodyPr>
            <a:spAutoFit/>
          </a:bodyPr>
          <a:lstStyle/>
          <a:p>
            <a:pPr>
              <a:spcBef>
                <a:spcPct val="50000"/>
              </a:spcBef>
            </a:pPr>
            <a:r>
              <a:rPr lang="en-US" sz="2000" dirty="0">
                <a:solidFill>
                  <a:srgbClr val="FF0000"/>
                </a:solidFill>
              </a:rPr>
              <a:t>- voluntary </a:t>
            </a:r>
            <a:r>
              <a:rPr lang="en-US" sz="2000" dirty="0"/>
              <a:t>(</a:t>
            </a:r>
            <a:r>
              <a:rPr lang="en-US" sz="2000" dirty="0" err="1"/>
              <a:t>adj</a:t>
            </a:r>
            <a:r>
              <a:rPr lang="en-US" sz="2000" dirty="0" smtClean="0"/>
              <a:t>) </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vᴅl</a:t>
            </a:r>
            <a:r>
              <a:rPr lang="vi-VN" sz="2000" dirty="0" smtClean="0">
                <a:latin typeface="Times New Roman" pitchFamily="18" charset="0"/>
                <a:cs typeface="Times New Roman" pitchFamily="18" charset="0"/>
              </a:rPr>
              <a:t>ən</a:t>
            </a:r>
            <a:r>
              <a:rPr lang="en-US" sz="2000" dirty="0" smtClean="0">
                <a:latin typeface="Times New Roman" pitchFamily="18" charset="0"/>
                <a:cs typeface="Times New Roman" pitchFamily="18" charset="0"/>
              </a:rPr>
              <a:t>tri/</a:t>
            </a:r>
            <a:endParaRPr lang="en-US" sz="2000" dirty="0">
              <a:latin typeface="Times New Roman" pitchFamily="18" charset="0"/>
              <a:cs typeface="Times New Roman" pitchFamily="18" charset="0"/>
            </a:endParaRPr>
          </a:p>
        </p:txBody>
      </p:sp>
      <p:sp>
        <p:nvSpPr>
          <p:cNvPr id="88071" name="Text Box 7"/>
          <p:cNvSpPr txBox="1">
            <a:spLocks noChangeArrowheads="1"/>
          </p:cNvSpPr>
          <p:nvPr/>
        </p:nvSpPr>
        <p:spPr bwMode="auto">
          <a:xfrm>
            <a:off x="304800" y="2895600"/>
            <a:ext cx="3505200" cy="523220"/>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FF0000"/>
                </a:solidFill>
              </a:rPr>
              <a:t>- voluntarily </a:t>
            </a:r>
            <a:r>
              <a:rPr lang="en-US" sz="2000" dirty="0"/>
              <a:t>(adv</a:t>
            </a:r>
            <a:r>
              <a:rPr lang="en-US" sz="2000" dirty="0" smtClean="0"/>
              <a:t>)</a:t>
            </a:r>
            <a:r>
              <a:rPr lang="en-US" sz="2800" dirty="0" smtClean="0"/>
              <a:t> </a:t>
            </a:r>
            <a:r>
              <a:rPr lang="en-US" sz="28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vᴅl</a:t>
            </a:r>
            <a:r>
              <a:rPr lang="vi-VN" sz="2000" dirty="0" smtClean="0">
                <a:latin typeface="Times New Roman" pitchFamily="18" charset="0"/>
                <a:cs typeface="Times New Roman" pitchFamily="18" charset="0"/>
              </a:rPr>
              <a:t>ən</a:t>
            </a:r>
            <a:r>
              <a:rPr lang="en-US" sz="2000" dirty="0" err="1" smtClean="0">
                <a:latin typeface="Times New Roman" pitchFamily="18" charset="0"/>
                <a:cs typeface="Times New Roman" pitchFamily="18" charset="0"/>
              </a:rPr>
              <a:t>tr</a:t>
            </a:r>
            <a:r>
              <a:rPr lang="vi-VN" sz="2000" dirty="0" smtClean="0">
                <a:latin typeface="Times New Roman" pitchFamily="18" charset="0"/>
                <a:cs typeface="Times New Roman" pitchFamily="18" charset="0"/>
              </a:rPr>
              <a:t>ə</a:t>
            </a:r>
            <a:r>
              <a:rPr lang="en-US" sz="2000" dirty="0" err="1" smtClean="0">
                <a:latin typeface="Times New Roman" pitchFamily="18" charset="0"/>
                <a:cs typeface="Times New Roman" pitchFamily="18" charset="0"/>
              </a:rPr>
              <a:t>li</a:t>
            </a:r>
            <a:r>
              <a:rPr lang="en-US" sz="2000" dirty="0" smtClean="0"/>
              <a:t>/</a:t>
            </a:r>
            <a:endParaRPr lang="en-US" sz="2000" dirty="0">
              <a:solidFill>
                <a:srgbClr val="FF0000"/>
              </a:solidFill>
            </a:endParaRPr>
          </a:p>
        </p:txBody>
      </p:sp>
      <p:sp>
        <p:nvSpPr>
          <p:cNvPr id="88072" name="Text Box 8"/>
          <p:cNvSpPr txBox="1">
            <a:spLocks noChangeArrowheads="1"/>
          </p:cNvSpPr>
          <p:nvPr/>
        </p:nvSpPr>
        <p:spPr bwMode="auto">
          <a:xfrm>
            <a:off x="279400" y="3505200"/>
            <a:ext cx="2997200" cy="400110"/>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FF0000"/>
                </a:solidFill>
              </a:rPr>
              <a:t>- orphanage </a:t>
            </a:r>
            <a:r>
              <a:rPr lang="en-US" sz="2000" dirty="0"/>
              <a:t>(n</a:t>
            </a:r>
            <a:r>
              <a:rPr lang="en-US" sz="2000" dirty="0" smtClean="0"/>
              <a:t>)</a:t>
            </a:r>
            <a:r>
              <a:rPr lang="vi-VN" sz="2000" dirty="0"/>
              <a:t> </a:t>
            </a:r>
            <a:r>
              <a:rPr lang="en-US" dirty="0" smtClean="0"/>
              <a:t>/</a:t>
            </a:r>
            <a:r>
              <a:rPr lang="vi-VN" dirty="0" smtClean="0"/>
              <a:t>'ɔ:fənidʒ</a:t>
            </a:r>
            <a:r>
              <a:rPr lang="en-US" dirty="0" smtClean="0"/>
              <a:t>/: </a:t>
            </a:r>
            <a:endParaRPr lang="en-US" dirty="0">
              <a:solidFill>
                <a:srgbClr val="FF0000"/>
              </a:solidFill>
            </a:endParaRPr>
          </a:p>
        </p:txBody>
      </p:sp>
      <p:sp>
        <p:nvSpPr>
          <p:cNvPr id="88073" name="Text Box 9"/>
          <p:cNvSpPr txBox="1">
            <a:spLocks noChangeArrowheads="1"/>
          </p:cNvSpPr>
          <p:nvPr/>
        </p:nvSpPr>
        <p:spPr bwMode="auto">
          <a:xfrm>
            <a:off x="300038" y="4114800"/>
            <a:ext cx="3276600" cy="861774"/>
          </a:xfrm>
          <a:prstGeom prst="rect">
            <a:avLst/>
          </a:prstGeom>
          <a:noFill/>
          <a:ln w="9525">
            <a:noFill/>
            <a:miter lim="800000"/>
            <a:headEnd/>
            <a:tailEnd/>
          </a:ln>
          <a:effectLst/>
        </p:spPr>
        <p:txBody>
          <a:bodyPr>
            <a:spAutoFit/>
          </a:bodyPr>
          <a:lstStyle/>
          <a:p>
            <a:pPr>
              <a:spcBef>
                <a:spcPct val="50000"/>
              </a:spcBef>
              <a:buFontTx/>
              <a:buChar char="-"/>
            </a:pPr>
            <a:r>
              <a:rPr lang="en-US" sz="2000" dirty="0" smtClean="0">
                <a:solidFill>
                  <a:srgbClr val="FF0000"/>
                </a:solidFill>
              </a:rPr>
              <a:t>disadvantaged </a:t>
            </a:r>
            <a:r>
              <a:rPr lang="en-US" sz="2000" dirty="0">
                <a:solidFill>
                  <a:srgbClr val="FF0000"/>
                </a:solidFill>
              </a:rPr>
              <a:t>children</a:t>
            </a:r>
            <a:r>
              <a:rPr lang="en-US" sz="2000" dirty="0"/>
              <a:t> (n</a:t>
            </a:r>
            <a:r>
              <a:rPr lang="en-US" sz="2000" dirty="0" smtClean="0"/>
              <a:t>):</a:t>
            </a:r>
          </a:p>
          <a:p>
            <a:pPr>
              <a:spcBef>
                <a:spcPct val="50000"/>
              </a:spcBef>
            </a:pP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dis</a:t>
            </a:r>
            <a:r>
              <a:rPr lang="vi-VN" sz="2000" dirty="0" smtClean="0">
                <a:latin typeface="Times New Roman" pitchFamily="18" charset="0"/>
                <a:cs typeface="Times New Roman" pitchFamily="18" charset="0"/>
              </a:rPr>
              <a:t>ə</a:t>
            </a:r>
            <a:r>
              <a:rPr lang="en-US" sz="2000" dirty="0" err="1" smtClean="0">
                <a:latin typeface="Times New Roman" pitchFamily="18" charset="0"/>
                <a:cs typeface="Times New Roman" pitchFamily="18" charset="0"/>
              </a:rPr>
              <a:t>d’va:nti</a:t>
            </a:r>
            <a:r>
              <a:rPr lang="vi-VN" sz="2000" dirty="0" smtClean="0">
                <a:latin typeface="Times New Roman" pitchFamily="18" charset="0"/>
                <a:cs typeface="Times New Roman" pitchFamily="18" charset="0"/>
              </a:rPr>
              <a:t>dʒ</a:t>
            </a:r>
            <a:r>
              <a:rPr lang="en-US" sz="2000" dirty="0" smtClean="0">
                <a:latin typeface="Times New Roman" pitchFamily="18" charset="0"/>
                <a:cs typeface="Times New Roman" pitchFamily="18" charset="0"/>
              </a:rPr>
              <a:t>/</a:t>
            </a:r>
            <a:endParaRPr lang="en-US" sz="2000" dirty="0">
              <a:solidFill>
                <a:srgbClr val="FF0000"/>
              </a:solidFill>
              <a:latin typeface="Times New Roman" pitchFamily="18" charset="0"/>
              <a:cs typeface="Times New Roman" pitchFamily="18" charset="0"/>
            </a:endParaRPr>
          </a:p>
        </p:txBody>
      </p:sp>
      <p:sp>
        <p:nvSpPr>
          <p:cNvPr id="88074" name="Text Box 10"/>
          <p:cNvSpPr txBox="1">
            <a:spLocks noChangeArrowheads="1"/>
          </p:cNvSpPr>
          <p:nvPr/>
        </p:nvSpPr>
        <p:spPr bwMode="auto">
          <a:xfrm>
            <a:off x="265113" y="5128736"/>
            <a:ext cx="3124200" cy="769441"/>
          </a:xfrm>
          <a:prstGeom prst="rect">
            <a:avLst/>
          </a:prstGeom>
          <a:noFill/>
          <a:ln w="9525">
            <a:noFill/>
            <a:miter lim="800000"/>
            <a:headEnd/>
            <a:tailEnd/>
          </a:ln>
          <a:effectLst/>
        </p:spPr>
        <p:txBody>
          <a:bodyPr wrap="square">
            <a:spAutoFit/>
          </a:bodyPr>
          <a:lstStyle/>
          <a:p>
            <a:pPr>
              <a:spcBef>
                <a:spcPct val="50000"/>
              </a:spcBef>
              <a:buFontTx/>
              <a:buChar char="-"/>
            </a:pPr>
            <a:r>
              <a:rPr lang="en-US" sz="2000" dirty="0" smtClean="0">
                <a:solidFill>
                  <a:srgbClr val="FF0000"/>
                </a:solidFill>
              </a:rPr>
              <a:t>handicapped children</a:t>
            </a:r>
            <a:r>
              <a:rPr lang="en-US" sz="2000" dirty="0" smtClean="0"/>
              <a:t> (n)</a:t>
            </a:r>
          </a:p>
          <a:p>
            <a:pPr>
              <a:spcBef>
                <a:spcPct val="50000"/>
              </a:spcBef>
              <a:buFontTx/>
              <a:buChar char="-"/>
            </a:pPr>
            <a:r>
              <a:rPr lang="en-US" sz="1600" dirty="0" smtClean="0"/>
              <a:t>/</a:t>
            </a:r>
            <a:r>
              <a:rPr lang="vi-VN" sz="1600" dirty="0" smtClean="0"/>
              <a:t>'hændikæpt</a:t>
            </a:r>
            <a:r>
              <a:rPr lang="en-US" sz="1600" dirty="0" smtClean="0"/>
              <a:t>/</a:t>
            </a:r>
            <a:endParaRPr lang="en-US" sz="1600" dirty="0">
              <a:solidFill>
                <a:srgbClr val="FF0000"/>
              </a:solidFill>
            </a:endParaRPr>
          </a:p>
        </p:txBody>
      </p:sp>
      <p:sp>
        <p:nvSpPr>
          <p:cNvPr id="88075" name="Text Box 11"/>
          <p:cNvSpPr txBox="1">
            <a:spLocks noChangeArrowheads="1"/>
          </p:cNvSpPr>
          <p:nvPr/>
        </p:nvSpPr>
        <p:spPr bwMode="auto">
          <a:xfrm>
            <a:off x="292100" y="5881688"/>
            <a:ext cx="3581400" cy="400110"/>
          </a:xfrm>
          <a:prstGeom prst="rect">
            <a:avLst/>
          </a:prstGeom>
          <a:noFill/>
          <a:ln w="9525">
            <a:noFill/>
            <a:miter lim="800000"/>
            <a:headEnd/>
            <a:tailEnd/>
          </a:ln>
          <a:effectLst/>
        </p:spPr>
        <p:txBody>
          <a:bodyPr>
            <a:spAutoFit/>
          </a:bodyPr>
          <a:lstStyle/>
          <a:p>
            <a:pPr>
              <a:spcBef>
                <a:spcPct val="50000"/>
              </a:spcBef>
            </a:pPr>
            <a:r>
              <a:rPr lang="en-US" sz="2000" dirty="0" smtClean="0">
                <a:solidFill>
                  <a:srgbClr val="FF0000"/>
                </a:solidFill>
              </a:rPr>
              <a:t>-  Overcome</a:t>
            </a:r>
            <a:r>
              <a:rPr lang="en-US" sz="2000" dirty="0" smtClean="0"/>
              <a:t> (v)</a:t>
            </a:r>
            <a:r>
              <a:rPr lang="en-US" sz="2000" i="1" dirty="0" smtClean="0"/>
              <a:t>:</a:t>
            </a:r>
            <a:endParaRPr lang="en-US" sz="2000" i="1" dirty="0"/>
          </a:p>
        </p:txBody>
      </p:sp>
      <p:sp>
        <p:nvSpPr>
          <p:cNvPr id="88076" name="Text Box 12"/>
          <p:cNvSpPr txBox="1">
            <a:spLocks noChangeArrowheads="1"/>
          </p:cNvSpPr>
          <p:nvPr/>
        </p:nvSpPr>
        <p:spPr bwMode="auto">
          <a:xfrm>
            <a:off x="292100" y="6338888"/>
            <a:ext cx="5105400" cy="400110"/>
          </a:xfrm>
          <a:prstGeom prst="rect">
            <a:avLst/>
          </a:prstGeom>
          <a:noFill/>
          <a:ln w="9525">
            <a:noFill/>
            <a:miter lim="800000"/>
            <a:headEnd/>
            <a:tailEnd/>
          </a:ln>
          <a:effectLst/>
        </p:spPr>
        <p:txBody>
          <a:bodyPr>
            <a:spAutoFit/>
          </a:bodyPr>
          <a:lstStyle/>
          <a:p>
            <a:pPr>
              <a:spcBef>
                <a:spcPct val="50000"/>
              </a:spcBef>
            </a:pPr>
            <a:r>
              <a:rPr lang="en-US" sz="2000" dirty="0">
                <a:solidFill>
                  <a:srgbClr val="FF0000"/>
                </a:solidFill>
              </a:rPr>
              <a:t>- (to) participate in = (to) take part in:</a:t>
            </a:r>
          </a:p>
        </p:txBody>
      </p:sp>
      <p:sp>
        <p:nvSpPr>
          <p:cNvPr id="88077" name="Text Box 13"/>
          <p:cNvSpPr txBox="1">
            <a:spLocks noChangeArrowheads="1"/>
          </p:cNvSpPr>
          <p:nvPr/>
        </p:nvSpPr>
        <p:spPr bwMode="auto">
          <a:xfrm>
            <a:off x="2667000" y="1066800"/>
            <a:ext cx="35052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88078" name="Text Box 14"/>
          <p:cNvSpPr txBox="1">
            <a:spLocks noChangeArrowheads="1"/>
          </p:cNvSpPr>
          <p:nvPr/>
        </p:nvSpPr>
        <p:spPr bwMode="auto">
          <a:xfrm>
            <a:off x="2971800" y="1143000"/>
            <a:ext cx="4114800" cy="400110"/>
          </a:xfrm>
          <a:prstGeom prst="rect">
            <a:avLst/>
          </a:prstGeom>
          <a:noFill/>
          <a:ln w="9525">
            <a:noFill/>
            <a:miter lim="800000"/>
            <a:headEnd/>
            <a:tailEnd/>
          </a:ln>
          <a:effectLst/>
        </p:spPr>
        <p:txBody>
          <a:bodyPr wrap="square">
            <a:spAutoFit/>
          </a:bodyPr>
          <a:lstStyle/>
          <a:p>
            <a:pPr>
              <a:spcBef>
                <a:spcPct val="50000"/>
              </a:spcBef>
            </a:pPr>
            <a:r>
              <a:rPr lang="en-US" sz="2000" dirty="0" err="1">
                <a:solidFill>
                  <a:srgbClr val="000066"/>
                </a:solidFill>
              </a:rPr>
              <a:t>người</a:t>
            </a:r>
            <a:r>
              <a:rPr lang="en-US" sz="2000" dirty="0">
                <a:solidFill>
                  <a:srgbClr val="000066"/>
                </a:solidFill>
              </a:rPr>
              <a:t> </a:t>
            </a:r>
            <a:r>
              <a:rPr lang="en-US" sz="2000" dirty="0" err="1">
                <a:solidFill>
                  <a:srgbClr val="000066"/>
                </a:solidFill>
              </a:rPr>
              <a:t>tình</a:t>
            </a:r>
            <a:r>
              <a:rPr lang="en-US" sz="2000" dirty="0">
                <a:solidFill>
                  <a:srgbClr val="000066"/>
                </a:solidFill>
              </a:rPr>
              <a:t> </a:t>
            </a:r>
            <a:r>
              <a:rPr lang="en-US" sz="2000" dirty="0" err="1" smtClean="0">
                <a:solidFill>
                  <a:srgbClr val="000066"/>
                </a:solidFill>
              </a:rPr>
              <a:t>nguyện</a:t>
            </a:r>
            <a:r>
              <a:rPr lang="en-US" sz="2000" dirty="0" smtClean="0">
                <a:solidFill>
                  <a:srgbClr val="000066"/>
                </a:solidFill>
              </a:rPr>
              <a:t>, </a:t>
            </a:r>
            <a:r>
              <a:rPr lang="en-US" sz="2000" dirty="0" err="1" smtClean="0">
                <a:solidFill>
                  <a:srgbClr val="000066"/>
                </a:solidFill>
              </a:rPr>
              <a:t>người</a:t>
            </a:r>
            <a:r>
              <a:rPr lang="en-US" sz="2000" dirty="0" smtClean="0">
                <a:solidFill>
                  <a:srgbClr val="000066"/>
                </a:solidFill>
              </a:rPr>
              <a:t> </a:t>
            </a:r>
            <a:r>
              <a:rPr lang="en-US" sz="2000" dirty="0" err="1" smtClean="0">
                <a:solidFill>
                  <a:srgbClr val="000066"/>
                </a:solidFill>
              </a:rPr>
              <a:t>xung</a:t>
            </a:r>
            <a:r>
              <a:rPr lang="en-US" sz="2000" dirty="0" smtClean="0">
                <a:solidFill>
                  <a:srgbClr val="000066"/>
                </a:solidFill>
              </a:rPr>
              <a:t> </a:t>
            </a:r>
            <a:r>
              <a:rPr lang="en-US" sz="2000" dirty="0" err="1" smtClean="0">
                <a:solidFill>
                  <a:srgbClr val="000066"/>
                </a:solidFill>
              </a:rPr>
              <a:t>phong</a:t>
            </a:r>
            <a:endParaRPr lang="en-US" sz="2000" dirty="0">
              <a:solidFill>
                <a:srgbClr val="000066"/>
              </a:solidFill>
            </a:endParaRPr>
          </a:p>
        </p:txBody>
      </p:sp>
      <p:sp>
        <p:nvSpPr>
          <p:cNvPr id="88079" name="Text Box 15"/>
          <p:cNvSpPr txBox="1">
            <a:spLocks noChangeArrowheads="1"/>
          </p:cNvSpPr>
          <p:nvPr/>
        </p:nvSpPr>
        <p:spPr bwMode="auto">
          <a:xfrm>
            <a:off x="2438400" y="1676400"/>
            <a:ext cx="3200400" cy="400110"/>
          </a:xfrm>
          <a:prstGeom prst="rect">
            <a:avLst/>
          </a:prstGeom>
          <a:noFill/>
          <a:ln w="9525">
            <a:noFill/>
            <a:miter lim="800000"/>
            <a:headEnd/>
            <a:tailEnd/>
          </a:ln>
          <a:effectLst/>
        </p:spPr>
        <p:txBody>
          <a:bodyPr wrap="square">
            <a:spAutoFit/>
          </a:bodyPr>
          <a:lstStyle/>
          <a:p>
            <a:pPr>
              <a:spcBef>
                <a:spcPct val="50000"/>
              </a:spcBef>
            </a:pPr>
            <a:r>
              <a:rPr lang="en-US" sz="2000" dirty="0" err="1">
                <a:solidFill>
                  <a:srgbClr val="000066"/>
                </a:solidFill>
              </a:rPr>
              <a:t>tình</a:t>
            </a:r>
            <a:r>
              <a:rPr lang="en-US" sz="2000" dirty="0">
                <a:solidFill>
                  <a:srgbClr val="000066"/>
                </a:solidFill>
              </a:rPr>
              <a:t> </a:t>
            </a:r>
            <a:r>
              <a:rPr lang="en-US" sz="2000" dirty="0" err="1" smtClean="0">
                <a:solidFill>
                  <a:srgbClr val="000066"/>
                </a:solidFill>
              </a:rPr>
              <a:t>nguyện</a:t>
            </a:r>
            <a:r>
              <a:rPr lang="en-US" sz="2000" dirty="0" smtClean="0">
                <a:solidFill>
                  <a:srgbClr val="000066"/>
                </a:solidFill>
              </a:rPr>
              <a:t>, </a:t>
            </a:r>
            <a:r>
              <a:rPr lang="en-US" sz="2000" dirty="0" err="1" smtClean="0">
                <a:solidFill>
                  <a:srgbClr val="000066"/>
                </a:solidFill>
              </a:rPr>
              <a:t>xung</a:t>
            </a:r>
            <a:r>
              <a:rPr lang="en-US" sz="2000" dirty="0" smtClean="0">
                <a:solidFill>
                  <a:srgbClr val="000066"/>
                </a:solidFill>
              </a:rPr>
              <a:t> </a:t>
            </a:r>
            <a:r>
              <a:rPr lang="en-US" sz="2000" dirty="0" err="1" smtClean="0">
                <a:solidFill>
                  <a:srgbClr val="000066"/>
                </a:solidFill>
              </a:rPr>
              <a:t>phong</a:t>
            </a:r>
            <a:r>
              <a:rPr lang="en-US" sz="2000" dirty="0" smtClean="0">
                <a:solidFill>
                  <a:srgbClr val="000066"/>
                </a:solidFill>
              </a:rPr>
              <a:t> </a:t>
            </a:r>
            <a:r>
              <a:rPr lang="en-US" sz="2000" dirty="0" err="1" smtClean="0">
                <a:solidFill>
                  <a:srgbClr val="000066"/>
                </a:solidFill>
              </a:rPr>
              <a:t>làm</a:t>
            </a:r>
            <a:endParaRPr lang="en-US" sz="2000" dirty="0">
              <a:solidFill>
                <a:srgbClr val="000066"/>
              </a:solidFill>
            </a:endParaRPr>
          </a:p>
        </p:txBody>
      </p:sp>
      <p:sp>
        <p:nvSpPr>
          <p:cNvPr id="88080" name="Text Box 16"/>
          <p:cNvSpPr txBox="1">
            <a:spLocks noChangeArrowheads="1"/>
          </p:cNvSpPr>
          <p:nvPr/>
        </p:nvSpPr>
        <p:spPr bwMode="auto">
          <a:xfrm>
            <a:off x="3779838" y="2341563"/>
            <a:ext cx="3382962" cy="400110"/>
          </a:xfrm>
          <a:prstGeom prst="rect">
            <a:avLst/>
          </a:prstGeom>
          <a:noFill/>
          <a:ln w="9525">
            <a:noFill/>
            <a:miter lim="800000"/>
            <a:headEnd/>
            <a:tailEnd/>
          </a:ln>
          <a:effectLst/>
        </p:spPr>
        <p:txBody>
          <a:bodyPr wrap="square">
            <a:spAutoFit/>
          </a:bodyPr>
          <a:lstStyle/>
          <a:p>
            <a:pPr>
              <a:spcBef>
                <a:spcPct val="50000"/>
              </a:spcBef>
            </a:pPr>
            <a:r>
              <a:rPr lang="en-US" sz="2000" dirty="0" err="1">
                <a:solidFill>
                  <a:srgbClr val="000066"/>
                </a:solidFill>
              </a:rPr>
              <a:t>tình</a:t>
            </a:r>
            <a:r>
              <a:rPr lang="en-US" sz="2000" dirty="0">
                <a:solidFill>
                  <a:srgbClr val="000066"/>
                </a:solidFill>
              </a:rPr>
              <a:t> </a:t>
            </a:r>
            <a:r>
              <a:rPr lang="en-US" sz="2000" dirty="0" err="1" smtClean="0">
                <a:solidFill>
                  <a:srgbClr val="000066"/>
                </a:solidFill>
              </a:rPr>
              <a:t>nguyện</a:t>
            </a:r>
            <a:r>
              <a:rPr lang="en-US" sz="2000" dirty="0" smtClean="0">
                <a:solidFill>
                  <a:srgbClr val="000066"/>
                </a:solidFill>
              </a:rPr>
              <a:t>, </a:t>
            </a:r>
            <a:r>
              <a:rPr lang="en-US" sz="2000" dirty="0" err="1" smtClean="0">
                <a:solidFill>
                  <a:srgbClr val="000066"/>
                </a:solidFill>
              </a:rPr>
              <a:t>tự</a:t>
            </a:r>
            <a:r>
              <a:rPr lang="en-US" sz="2000" dirty="0" smtClean="0">
                <a:solidFill>
                  <a:srgbClr val="000066"/>
                </a:solidFill>
              </a:rPr>
              <a:t> </a:t>
            </a:r>
            <a:r>
              <a:rPr lang="en-US" sz="2000" dirty="0" err="1" smtClean="0">
                <a:solidFill>
                  <a:srgbClr val="000066"/>
                </a:solidFill>
              </a:rPr>
              <a:t>nguyện</a:t>
            </a:r>
            <a:endParaRPr lang="en-US" sz="2000" dirty="0">
              <a:solidFill>
                <a:srgbClr val="000066"/>
              </a:solidFill>
            </a:endParaRPr>
          </a:p>
        </p:txBody>
      </p:sp>
      <p:sp>
        <p:nvSpPr>
          <p:cNvPr id="88081" name="Text Box 17"/>
          <p:cNvSpPr txBox="1">
            <a:spLocks noChangeArrowheads="1"/>
          </p:cNvSpPr>
          <p:nvPr/>
        </p:nvSpPr>
        <p:spPr bwMode="auto">
          <a:xfrm>
            <a:off x="3581400" y="2971800"/>
            <a:ext cx="2514600" cy="400110"/>
          </a:xfrm>
          <a:prstGeom prst="rect">
            <a:avLst/>
          </a:prstGeom>
          <a:noFill/>
          <a:ln w="9525">
            <a:noFill/>
            <a:miter lim="800000"/>
            <a:headEnd/>
            <a:tailEnd/>
          </a:ln>
          <a:effectLst/>
        </p:spPr>
        <p:txBody>
          <a:bodyPr>
            <a:spAutoFit/>
          </a:bodyPr>
          <a:lstStyle/>
          <a:p>
            <a:pPr>
              <a:spcBef>
                <a:spcPct val="50000"/>
              </a:spcBef>
            </a:pPr>
            <a:r>
              <a:rPr lang="en-US" sz="2000" dirty="0" err="1">
                <a:solidFill>
                  <a:srgbClr val="000066"/>
                </a:solidFill>
              </a:rPr>
              <a:t>một</a:t>
            </a:r>
            <a:r>
              <a:rPr lang="en-US" sz="2000" dirty="0">
                <a:solidFill>
                  <a:srgbClr val="000066"/>
                </a:solidFill>
              </a:rPr>
              <a:t> </a:t>
            </a:r>
            <a:r>
              <a:rPr lang="en-US" sz="2000" dirty="0" err="1">
                <a:solidFill>
                  <a:srgbClr val="000066"/>
                </a:solidFill>
              </a:rPr>
              <a:t>cách</a:t>
            </a:r>
            <a:r>
              <a:rPr lang="en-US" sz="2000" dirty="0">
                <a:solidFill>
                  <a:srgbClr val="000066"/>
                </a:solidFill>
              </a:rPr>
              <a:t> </a:t>
            </a:r>
            <a:r>
              <a:rPr lang="en-US" sz="2000" dirty="0" err="1">
                <a:solidFill>
                  <a:srgbClr val="000066"/>
                </a:solidFill>
              </a:rPr>
              <a:t>tình</a:t>
            </a:r>
            <a:r>
              <a:rPr lang="en-US" sz="2000" dirty="0">
                <a:solidFill>
                  <a:srgbClr val="000066"/>
                </a:solidFill>
              </a:rPr>
              <a:t> </a:t>
            </a:r>
            <a:r>
              <a:rPr lang="en-US" sz="2000" dirty="0" err="1">
                <a:solidFill>
                  <a:srgbClr val="000066"/>
                </a:solidFill>
              </a:rPr>
              <a:t>nguyện</a:t>
            </a:r>
            <a:endParaRPr lang="en-US" sz="2000" dirty="0">
              <a:solidFill>
                <a:srgbClr val="000066"/>
              </a:solidFill>
            </a:endParaRPr>
          </a:p>
        </p:txBody>
      </p:sp>
      <p:sp>
        <p:nvSpPr>
          <p:cNvPr id="88082" name="Text Box 18"/>
          <p:cNvSpPr txBox="1">
            <a:spLocks noChangeArrowheads="1"/>
          </p:cNvSpPr>
          <p:nvPr/>
        </p:nvSpPr>
        <p:spPr bwMode="auto">
          <a:xfrm>
            <a:off x="3505200" y="3505200"/>
            <a:ext cx="2362200" cy="400110"/>
          </a:xfrm>
          <a:prstGeom prst="rect">
            <a:avLst/>
          </a:prstGeom>
          <a:noFill/>
          <a:ln w="9525">
            <a:noFill/>
            <a:miter lim="800000"/>
            <a:headEnd/>
            <a:tailEnd/>
          </a:ln>
          <a:effectLst/>
        </p:spPr>
        <p:txBody>
          <a:bodyPr>
            <a:spAutoFit/>
          </a:bodyPr>
          <a:lstStyle/>
          <a:p>
            <a:pPr>
              <a:spcBef>
                <a:spcPct val="50000"/>
              </a:spcBef>
            </a:pPr>
            <a:r>
              <a:rPr lang="en-US" sz="2000" dirty="0" err="1">
                <a:solidFill>
                  <a:srgbClr val="000066"/>
                </a:solidFill>
              </a:rPr>
              <a:t>trại</a:t>
            </a:r>
            <a:r>
              <a:rPr lang="en-US" sz="2000" dirty="0">
                <a:solidFill>
                  <a:srgbClr val="000066"/>
                </a:solidFill>
              </a:rPr>
              <a:t> </a:t>
            </a:r>
            <a:r>
              <a:rPr lang="en-US" sz="2000" dirty="0" err="1">
                <a:solidFill>
                  <a:srgbClr val="000066"/>
                </a:solidFill>
              </a:rPr>
              <a:t>mồ</a:t>
            </a:r>
            <a:r>
              <a:rPr lang="en-US" sz="2000" dirty="0">
                <a:solidFill>
                  <a:srgbClr val="000066"/>
                </a:solidFill>
              </a:rPr>
              <a:t> </a:t>
            </a:r>
            <a:r>
              <a:rPr lang="en-US" sz="2000" dirty="0" err="1">
                <a:solidFill>
                  <a:srgbClr val="000066"/>
                </a:solidFill>
              </a:rPr>
              <a:t>côi</a:t>
            </a:r>
            <a:endParaRPr lang="en-US" sz="2000" dirty="0">
              <a:solidFill>
                <a:srgbClr val="000066"/>
              </a:solidFill>
            </a:endParaRPr>
          </a:p>
        </p:txBody>
      </p:sp>
      <p:sp>
        <p:nvSpPr>
          <p:cNvPr id="88083" name="Text Box 19"/>
          <p:cNvSpPr txBox="1">
            <a:spLocks noChangeArrowheads="1"/>
          </p:cNvSpPr>
          <p:nvPr/>
        </p:nvSpPr>
        <p:spPr bwMode="auto">
          <a:xfrm>
            <a:off x="3281363" y="4114800"/>
            <a:ext cx="2971800" cy="400110"/>
          </a:xfrm>
          <a:prstGeom prst="rect">
            <a:avLst/>
          </a:prstGeom>
          <a:noFill/>
          <a:ln w="9525">
            <a:noFill/>
            <a:miter lim="800000"/>
            <a:headEnd/>
            <a:tailEnd/>
          </a:ln>
          <a:effectLst/>
        </p:spPr>
        <p:txBody>
          <a:bodyPr>
            <a:spAutoFit/>
          </a:bodyPr>
          <a:lstStyle/>
          <a:p>
            <a:pPr>
              <a:spcBef>
                <a:spcPct val="50000"/>
              </a:spcBef>
            </a:pPr>
            <a:r>
              <a:rPr lang="en-US" sz="2000" dirty="0" err="1">
                <a:solidFill>
                  <a:srgbClr val="000066"/>
                </a:solidFill>
              </a:rPr>
              <a:t>trẻ</a:t>
            </a:r>
            <a:r>
              <a:rPr lang="en-US" sz="2000" dirty="0">
                <a:solidFill>
                  <a:srgbClr val="000066"/>
                </a:solidFill>
              </a:rPr>
              <a:t> </a:t>
            </a:r>
            <a:r>
              <a:rPr lang="en-US" sz="2000" dirty="0" err="1">
                <a:solidFill>
                  <a:srgbClr val="000066"/>
                </a:solidFill>
              </a:rPr>
              <a:t>em</a:t>
            </a:r>
            <a:r>
              <a:rPr lang="en-US" sz="2000" dirty="0">
                <a:solidFill>
                  <a:srgbClr val="000066"/>
                </a:solidFill>
              </a:rPr>
              <a:t> </a:t>
            </a:r>
            <a:r>
              <a:rPr lang="en-US" sz="2000" dirty="0" err="1">
                <a:solidFill>
                  <a:srgbClr val="000066"/>
                </a:solidFill>
              </a:rPr>
              <a:t>bị</a:t>
            </a:r>
            <a:r>
              <a:rPr lang="en-US" sz="2000" dirty="0">
                <a:solidFill>
                  <a:srgbClr val="000066"/>
                </a:solidFill>
              </a:rPr>
              <a:t> </a:t>
            </a:r>
            <a:r>
              <a:rPr lang="en-US" sz="2000" dirty="0" err="1">
                <a:solidFill>
                  <a:srgbClr val="000066"/>
                </a:solidFill>
              </a:rPr>
              <a:t>thiệt</a:t>
            </a:r>
            <a:r>
              <a:rPr lang="en-US" sz="2000" dirty="0">
                <a:solidFill>
                  <a:srgbClr val="000066"/>
                </a:solidFill>
              </a:rPr>
              <a:t> </a:t>
            </a:r>
            <a:r>
              <a:rPr lang="en-US" sz="2000" dirty="0" err="1">
                <a:solidFill>
                  <a:srgbClr val="000066"/>
                </a:solidFill>
              </a:rPr>
              <a:t>thòi</a:t>
            </a:r>
            <a:endParaRPr lang="en-US" sz="2000" dirty="0">
              <a:solidFill>
                <a:srgbClr val="000066"/>
              </a:solidFill>
            </a:endParaRPr>
          </a:p>
        </p:txBody>
      </p:sp>
      <p:sp>
        <p:nvSpPr>
          <p:cNvPr id="88084" name="Text Box 20"/>
          <p:cNvSpPr txBox="1">
            <a:spLocks noChangeArrowheads="1"/>
          </p:cNvSpPr>
          <p:nvPr/>
        </p:nvSpPr>
        <p:spPr bwMode="auto">
          <a:xfrm>
            <a:off x="3306763" y="5119687"/>
            <a:ext cx="2514600" cy="400110"/>
          </a:xfrm>
          <a:prstGeom prst="rect">
            <a:avLst/>
          </a:prstGeom>
          <a:noFill/>
          <a:ln w="9525">
            <a:noFill/>
            <a:miter lim="800000"/>
            <a:headEnd/>
            <a:tailEnd/>
          </a:ln>
          <a:effectLst/>
        </p:spPr>
        <p:txBody>
          <a:bodyPr>
            <a:spAutoFit/>
          </a:bodyPr>
          <a:lstStyle/>
          <a:p>
            <a:pPr>
              <a:spcBef>
                <a:spcPct val="50000"/>
              </a:spcBef>
            </a:pPr>
            <a:r>
              <a:rPr lang="en-US" sz="2000" dirty="0" err="1">
                <a:solidFill>
                  <a:srgbClr val="000066"/>
                </a:solidFill>
              </a:rPr>
              <a:t>trẻ</a:t>
            </a:r>
            <a:r>
              <a:rPr lang="en-US" sz="2000" dirty="0">
                <a:solidFill>
                  <a:srgbClr val="000066"/>
                </a:solidFill>
              </a:rPr>
              <a:t> </a:t>
            </a:r>
            <a:r>
              <a:rPr lang="en-US" sz="2000" dirty="0" err="1">
                <a:solidFill>
                  <a:srgbClr val="000066"/>
                </a:solidFill>
              </a:rPr>
              <a:t>em</a:t>
            </a:r>
            <a:r>
              <a:rPr lang="en-US" sz="2000" dirty="0">
                <a:solidFill>
                  <a:srgbClr val="000066"/>
                </a:solidFill>
              </a:rPr>
              <a:t> </a:t>
            </a:r>
            <a:r>
              <a:rPr lang="en-US" sz="2000" dirty="0" err="1">
                <a:solidFill>
                  <a:srgbClr val="000066"/>
                </a:solidFill>
              </a:rPr>
              <a:t>khuyết</a:t>
            </a:r>
            <a:r>
              <a:rPr lang="en-US" sz="2000" dirty="0">
                <a:solidFill>
                  <a:srgbClr val="000066"/>
                </a:solidFill>
              </a:rPr>
              <a:t> </a:t>
            </a:r>
            <a:r>
              <a:rPr lang="en-US" sz="2000" dirty="0" err="1">
                <a:solidFill>
                  <a:srgbClr val="000066"/>
                </a:solidFill>
              </a:rPr>
              <a:t>tật</a:t>
            </a:r>
            <a:endParaRPr lang="en-US" sz="2000" dirty="0">
              <a:solidFill>
                <a:srgbClr val="000066"/>
              </a:solidFill>
            </a:endParaRPr>
          </a:p>
        </p:txBody>
      </p:sp>
      <p:sp>
        <p:nvSpPr>
          <p:cNvPr id="88085" name="Text Box 21"/>
          <p:cNvSpPr txBox="1">
            <a:spLocks noChangeArrowheads="1"/>
          </p:cNvSpPr>
          <p:nvPr/>
        </p:nvSpPr>
        <p:spPr bwMode="auto">
          <a:xfrm>
            <a:off x="3279775" y="5881687"/>
            <a:ext cx="2209800" cy="400110"/>
          </a:xfrm>
          <a:prstGeom prst="rect">
            <a:avLst/>
          </a:prstGeom>
          <a:noFill/>
          <a:ln w="9525">
            <a:noFill/>
            <a:miter lim="800000"/>
            <a:headEnd/>
            <a:tailEnd/>
          </a:ln>
          <a:effectLst/>
        </p:spPr>
        <p:txBody>
          <a:bodyPr>
            <a:spAutoFit/>
          </a:bodyPr>
          <a:lstStyle/>
          <a:p>
            <a:pPr>
              <a:spcBef>
                <a:spcPct val="50000"/>
              </a:spcBef>
            </a:pPr>
            <a:r>
              <a:rPr lang="en-US" sz="2000" dirty="0" err="1">
                <a:solidFill>
                  <a:srgbClr val="000066"/>
                </a:solidFill>
              </a:rPr>
              <a:t>vượt</a:t>
            </a:r>
            <a:r>
              <a:rPr lang="en-US" sz="2000" dirty="0">
                <a:solidFill>
                  <a:srgbClr val="000066"/>
                </a:solidFill>
              </a:rPr>
              <a:t> qua</a:t>
            </a:r>
          </a:p>
        </p:txBody>
      </p:sp>
      <p:sp>
        <p:nvSpPr>
          <p:cNvPr id="88086" name="Text Box 22"/>
          <p:cNvSpPr txBox="1">
            <a:spLocks noChangeArrowheads="1"/>
          </p:cNvSpPr>
          <p:nvPr/>
        </p:nvSpPr>
        <p:spPr bwMode="auto">
          <a:xfrm>
            <a:off x="4267200" y="6338888"/>
            <a:ext cx="3124200" cy="400110"/>
          </a:xfrm>
          <a:prstGeom prst="rect">
            <a:avLst/>
          </a:prstGeom>
          <a:noFill/>
          <a:ln w="9525">
            <a:noFill/>
            <a:miter lim="800000"/>
            <a:headEnd/>
            <a:tailEnd/>
          </a:ln>
          <a:effectLst/>
        </p:spPr>
        <p:txBody>
          <a:bodyPr>
            <a:spAutoFit/>
          </a:bodyPr>
          <a:lstStyle/>
          <a:p>
            <a:pPr>
              <a:spcBef>
                <a:spcPct val="50000"/>
              </a:spcBef>
            </a:pPr>
            <a:r>
              <a:rPr lang="en-US" sz="2000" dirty="0" err="1">
                <a:solidFill>
                  <a:srgbClr val="000066"/>
                </a:solidFill>
              </a:rPr>
              <a:t>tham</a:t>
            </a:r>
            <a:r>
              <a:rPr lang="en-US" sz="2000" dirty="0">
                <a:solidFill>
                  <a:srgbClr val="000066"/>
                </a:solidFill>
              </a:rPr>
              <a:t> </a:t>
            </a:r>
            <a:r>
              <a:rPr lang="en-US" sz="2000" dirty="0" err="1">
                <a:solidFill>
                  <a:srgbClr val="000066"/>
                </a:solidFill>
              </a:rPr>
              <a:t>gia</a:t>
            </a:r>
            <a:r>
              <a:rPr lang="en-US" sz="2000" dirty="0">
                <a:solidFill>
                  <a:srgbClr val="000066"/>
                </a:solidFill>
              </a:rPr>
              <a:t> </a:t>
            </a:r>
            <a:r>
              <a:rPr lang="en-US" sz="2000" dirty="0" err="1">
                <a:solidFill>
                  <a:srgbClr val="000066"/>
                </a:solidFill>
              </a:rPr>
              <a:t>v</a:t>
            </a:r>
            <a:r>
              <a:rPr lang="en-US" sz="2000" dirty="0" err="1"/>
              <a:t>ào</a:t>
            </a:r>
            <a:endParaRPr lang="en-US" sz="2000" dirty="0"/>
          </a:p>
        </p:txBody>
      </p:sp>
      <p:pic>
        <p:nvPicPr>
          <p:cNvPr id="23" name="18 Track 18.wma">
            <a:hlinkClick r:id="" action="ppaction://media"/>
          </p:cNvPr>
          <p:cNvPicPr>
            <a:picLocks noRot="1" noChangeAspect="1"/>
          </p:cNvPicPr>
          <p:nvPr>
            <a:audioFile r:link="rId1"/>
          </p:nvPr>
        </p:nvPicPr>
        <p:blipFill>
          <a:blip r:embed="rId4"/>
          <a:stretch>
            <a:fillRect/>
          </a:stretch>
        </p:blipFill>
        <p:spPr>
          <a:xfrm>
            <a:off x="8458200" y="6172200"/>
            <a:ext cx="685800" cy="6858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checkerboard(across)">
                                      <p:cBhvr>
                                        <p:cTn id="7" dur="500"/>
                                        <p:tgtEl>
                                          <p:spTgt spid="880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checkerboard(across)">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8078"/>
                                        </p:tgtEl>
                                        <p:attrNameLst>
                                          <p:attrName>style.visibility</p:attrName>
                                        </p:attrNameLst>
                                      </p:cBhvr>
                                      <p:to>
                                        <p:strVal val="visible"/>
                                      </p:to>
                                    </p:set>
                                    <p:animEffect transition="in" filter="checkerboard(across)">
                                      <p:cBhvr>
                                        <p:cTn id="17" dur="500"/>
                                        <p:tgtEl>
                                          <p:spTgt spid="8807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8069"/>
                                        </p:tgtEl>
                                        <p:attrNameLst>
                                          <p:attrName>style.visibility</p:attrName>
                                        </p:attrNameLst>
                                      </p:cBhvr>
                                      <p:to>
                                        <p:strVal val="visible"/>
                                      </p:to>
                                    </p:set>
                                    <p:animEffect transition="in" filter="checkerboard(across)">
                                      <p:cBhvr>
                                        <p:cTn id="22" dur="500"/>
                                        <p:tgtEl>
                                          <p:spTgt spid="8806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8079"/>
                                        </p:tgtEl>
                                        <p:attrNameLst>
                                          <p:attrName>style.visibility</p:attrName>
                                        </p:attrNameLst>
                                      </p:cBhvr>
                                      <p:to>
                                        <p:strVal val="visible"/>
                                      </p:to>
                                    </p:set>
                                    <p:animEffect transition="in" filter="checkerboard(across)">
                                      <p:cBhvr>
                                        <p:cTn id="27" dur="500"/>
                                        <p:tgtEl>
                                          <p:spTgt spid="8807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8070"/>
                                        </p:tgtEl>
                                        <p:attrNameLst>
                                          <p:attrName>style.visibility</p:attrName>
                                        </p:attrNameLst>
                                      </p:cBhvr>
                                      <p:to>
                                        <p:strVal val="visible"/>
                                      </p:to>
                                    </p:set>
                                    <p:animEffect transition="in" filter="checkerboard(across)">
                                      <p:cBhvr>
                                        <p:cTn id="32" dur="500"/>
                                        <p:tgtEl>
                                          <p:spTgt spid="8807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8080"/>
                                        </p:tgtEl>
                                        <p:attrNameLst>
                                          <p:attrName>style.visibility</p:attrName>
                                        </p:attrNameLst>
                                      </p:cBhvr>
                                      <p:to>
                                        <p:strVal val="visible"/>
                                      </p:to>
                                    </p:set>
                                    <p:animEffect transition="in" filter="checkerboard(across)">
                                      <p:cBhvr>
                                        <p:cTn id="37" dur="500"/>
                                        <p:tgtEl>
                                          <p:spTgt spid="8808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88071"/>
                                        </p:tgtEl>
                                        <p:attrNameLst>
                                          <p:attrName>style.visibility</p:attrName>
                                        </p:attrNameLst>
                                      </p:cBhvr>
                                      <p:to>
                                        <p:strVal val="visible"/>
                                      </p:to>
                                    </p:set>
                                    <p:animEffect transition="in" filter="checkerboard(across)">
                                      <p:cBhvr>
                                        <p:cTn id="42" dur="500"/>
                                        <p:tgtEl>
                                          <p:spTgt spid="88071"/>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88081"/>
                                        </p:tgtEl>
                                        <p:attrNameLst>
                                          <p:attrName>style.visibility</p:attrName>
                                        </p:attrNameLst>
                                      </p:cBhvr>
                                      <p:to>
                                        <p:strVal val="visible"/>
                                      </p:to>
                                    </p:set>
                                    <p:animEffect transition="in" filter="checkerboard(across)">
                                      <p:cBhvr>
                                        <p:cTn id="47" dur="500"/>
                                        <p:tgtEl>
                                          <p:spTgt spid="8808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88072"/>
                                        </p:tgtEl>
                                        <p:attrNameLst>
                                          <p:attrName>style.visibility</p:attrName>
                                        </p:attrNameLst>
                                      </p:cBhvr>
                                      <p:to>
                                        <p:strVal val="visible"/>
                                      </p:to>
                                    </p:set>
                                    <p:animEffect transition="in" filter="checkerboard(across)">
                                      <p:cBhvr>
                                        <p:cTn id="52" dur="500"/>
                                        <p:tgtEl>
                                          <p:spTgt spid="88072"/>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88082"/>
                                        </p:tgtEl>
                                        <p:attrNameLst>
                                          <p:attrName>style.visibility</p:attrName>
                                        </p:attrNameLst>
                                      </p:cBhvr>
                                      <p:to>
                                        <p:strVal val="visible"/>
                                      </p:to>
                                    </p:set>
                                    <p:animEffect transition="in" filter="checkerboard(across)">
                                      <p:cBhvr>
                                        <p:cTn id="57" dur="500"/>
                                        <p:tgtEl>
                                          <p:spTgt spid="88082"/>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88073"/>
                                        </p:tgtEl>
                                        <p:attrNameLst>
                                          <p:attrName>style.visibility</p:attrName>
                                        </p:attrNameLst>
                                      </p:cBhvr>
                                      <p:to>
                                        <p:strVal val="visible"/>
                                      </p:to>
                                    </p:set>
                                    <p:animEffect transition="in" filter="checkerboard(across)">
                                      <p:cBhvr>
                                        <p:cTn id="62" dur="500"/>
                                        <p:tgtEl>
                                          <p:spTgt spid="88073"/>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88083"/>
                                        </p:tgtEl>
                                        <p:attrNameLst>
                                          <p:attrName>style.visibility</p:attrName>
                                        </p:attrNameLst>
                                      </p:cBhvr>
                                      <p:to>
                                        <p:strVal val="visible"/>
                                      </p:to>
                                    </p:set>
                                    <p:animEffect transition="in" filter="checkerboard(across)">
                                      <p:cBhvr>
                                        <p:cTn id="67" dur="500"/>
                                        <p:tgtEl>
                                          <p:spTgt spid="88083"/>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88074"/>
                                        </p:tgtEl>
                                        <p:attrNameLst>
                                          <p:attrName>style.visibility</p:attrName>
                                        </p:attrNameLst>
                                      </p:cBhvr>
                                      <p:to>
                                        <p:strVal val="visible"/>
                                      </p:to>
                                    </p:set>
                                    <p:animEffect transition="in" filter="checkerboard(across)">
                                      <p:cBhvr>
                                        <p:cTn id="72" dur="500"/>
                                        <p:tgtEl>
                                          <p:spTgt spid="88074"/>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88084"/>
                                        </p:tgtEl>
                                        <p:attrNameLst>
                                          <p:attrName>style.visibility</p:attrName>
                                        </p:attrNameLst>
                                      </p:cBhvr>
                                      <p:to>
                                        <p:strVal val="visible"/>
                                      </p:to>
                                    </p:set>
                                    <p:animEffect transition="in" filter="checkerboard(across)">
                                      <p:cBhvr>
                                        <p:cTn id="77" dur="500"/>
                                        <p:tgtEl>
                                          <p:spTgt spid="88084"/>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88075"/>
                                        </p:tgtEl>
                                        <p:attrNameLst>
                                          <p:attrName>style.visibility</p:attrName>
                                        </p:attrNameLst>
                                      </p:cBhvr>
                                      <p:to>
                                        <p:strVal val="visible"/>
                                      </p:to>
                                    </p:set>
                                    <p:animEffect transition="in" filter="checkerboard(across)">
                                      <p:cBhvr>
                                        <p:cTn id="82" dur="500"/>
                                        <p:tgtEl>
                                          <p:spTgt spid="88075"/>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88085"/>
                                        </p:tgtEl>
                                        <p:attrNameLst>
                                          <p:attrName>style.visibility</p:attrName>
                                        </p:attrNameLst>
                                      </p:cBhvr>
                                      <p:to>
                                        <p:strVal val="visible"/>
                                      </p:to>
                                    </p:set>
                                    <p:animEffect transition="in" filter="checkerboard(across)">
                                      <p:cBhvr>
                                        <p:cTn id="87" dur="500"/>
                                        <p:tgtEl>
                                          <p:spTgt spid="88085"/>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88076"/>
                                        </p:tgtEl>
                                        <p:attrNameLst>
                                          <p:attrName>style.visibility</p:attrName>
                                        </p:attrNameLst>
                                      </p:cBhvr>
                                      <p:to>
                                        <p:strVal val="visible"/>
                                      </p:to>
                                    </p:set>
                                    <p:animEffect transition="in" filter="checkerboard(across)">
                                      <p:cBhvr>
                                        <p:cTn id="92" dur="500"/>
                                        <p:tgtEl>
                                          <p:spTgt spid="88076"/>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88086"/>
                                        </p:tgtEl>
                                        <p:attrNameLst>
                                          <p:attrName>style.visibility</p:attrName>
                                        </p:attrNameLst>
                                      </p:cBhvr>
                                      <p:to>
                                        <p:strVal val="visible"/>
                                      </p:to>
                                    </p:set>
                                    <p:animEffect transition="in" filter="checkerboard(across)">
                                      <p:cBhvr>
                                        <p:cTn id="97" dur="500"/>
                                        <p:tgtEl>
                                          <p:spTgt spid="8808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8" restart="whenNotActive" fill="hold" evtFilter="cancelBubble" nodeType="interactiveSeq">
                <p:stCondLst>
                  <p:cond evt="onClick" delay="0">
                    <p:tgtEl>
                      <p:spTgt spid="23"/>
                    </p:tgtEl>
                  </p:cond>
                </p:stCondLst>
                <p:endSync evt="end" delay="0">
                  <p:rtn val="all"/>
                </p:endSync>
                <p:childTnLst>
                  <p:par>
                    <p:cTn id="99" fill="hold">
                      <p:stCondLst>
                        <p:cond delay="0"/>
                      </p:stCondLst>
                      <p:childTnLst>
                        <p:par>
                          <p:cTn id="100" fill="hold">
                            <p:stCondLst>
                              <p:cond delay="0"/>
                            </p:stCondLst>
                            <p:childTnLst>
                              <p:par>
                                <p:cTn id="101" presetID="1" presetClass="mediacall" presetSubtype="0" fill="hold" nodeType="clickEffect">
                                  <p:stCondLst>
                                    <p:cond delay="0"/>
                                  </p:stCondLst>
                                  <p:childTnLst>
                                    <p:cmd type="call" cmd="playFrom(0.0)">
                                      <p:cBhvr>
                                        <p:cTn id="102" dur="129474" fill="hold"/>
                                        <p:tgtEl>
                                          <p:spTgt spid="23"/>
                                        </p:tgtEl>
                                      </p:cBhvr>
                                    </p:cmd>
                                  </p:childTnLst>
                                </p:cTn>
                              </p:par>
                            </p:childTnLst>
                          </p:cTn>
                        </p:par>
                      </p:childTnLst>
                    </p:cTn>
                  </p:par>
                </p:childTnLst>
              </p:cTn>
              <p:nextCondLst>
                <p:cond evt="onClick" delay="0">
                  <p:tgtEl>
                    <p:spTgt spid="23"/>
                  </p:tgtEl>
                </p:cond>
              </p:nextCondLst>
            </p:seq>
            <p:audio>
              <p:cMediaNode>
                <p:cTn id="103"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bldLst>
      <p:bldP spid="88067" grpId="0"/>
      <p:bldP spid="88068" grpId="0"/>
      <p:bldP spid="88069" grpId="0"/>
      <p:bldP spid="88070" grpId="0"/>
      <p:bldP spid="88071" grpId="0"/>
      <p:bldP spid="88072" grpId="0"/>
      <p:bldP spid="88073" grpId="0"/>
      <p:bldP spid="88074" grpId="0"/>
      <p:bldP spid="88075" grpId="0"/>
      <p:bldP spid="88076" grpId="0"/>
      <p:bldP spid="88078" grpId="0"/>
      <p:bldP spid="88079" grpId="0"/>
      <p:bldP spid="88080" grpId="0"/>
      <p:bldP spid="88081" grpId="0"/>
      <p:bldP spid="88082" grpId="0"/>
      <p:bldP spid="88083" grpId="0"/>
      <p:bldP spid="88084" grpId="0"/>
      <p:bldP spid="88085" grpId="0"/>
      <p:bldP spid="880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p:cNvSpPr txBox="1">
            <a:spLocks noChangeArrowheads="1"/>
          </p:cNvSpPr>
          <p:nvPr/>
        </p:nvSpPr>
        <p:spPr bwMode="auto">
          <a:xfrm>
            <a:off x="381000" y="1501775"/>
            <a:ext cx="8534400" cy="5203825"/>
          </a:xfrm>
          <a:prstGeom prst="rect">
            <a:avLst/>
          </a:prstGeom>
          <a:noFill/>
          <a:ln w="9525">
            <a:noFill/>
            <a:miter lim="800000"/>
            <a:headEnd/>
            <a:tailEnd/>
          </a:ln>
          <a:effectLst/>
        </p:spPr>
        <p:txBody>
          <a:bodyPr>
            <a:spAutoFit/>
          </a:bodyPr>
          <a:lstStyle/>
          <a:p>
            <a:pPr marL="457200" indent="-457200">
              <a:spcBef>
                <a:spcPct val="50000"/>
              </a:spcBef>
              <a:buFontTx/>
              <a:buAutoNum type="arabicPeriod"/>
            </a:pPr>
            <a:r>
              <a:rPr lang="en-US" sz="2400" dirty="0">
                <a:latin typeface="Times New Roman" pitchFamily="18" charset="0"/>
              </a:rPr>
              <a:t>When she retired, she did a lot of……………….…….service for the Red Cross.</a:t>
            </a:r>
          </a:p>
          <a:p>
            <a:pPr marL="457200" indent="-457200">
              <a:spcBef>
                <a:spcPct val="50000"/>
              </a:spcBef>
              <a:buFontTx/>
              <a:buAutoNum type="arabicPeriod"/>
            </a:pPr>
            <a:endParaRPr lang="en-US" sz="2400" dirty="0">
              <a:latin typeface="Times New Roman" pitchFamily="18" charset="0"/>
            </a:endParaRPr>
          </a:p>
          <a:p>
            <a:pPr marL="457200" indent="-457200">
              <a:spcBef>
                <a:spcPct val="50000"/>
              </a:spcBef>
              <a:buFontTx/>
              <a:buAutoNum type="arabicPeriod"/>
            </a:pPr>
            <a:r>
              <a:rPr lang="en-US" sz="2400" dirty="0">
                <a:latin typeface="Times New Roman" pitchFamily="18" charset="0"/>
              </a:rPr>
              <a:t>She was not fired. She left the company……………………..</a:t>
            </a:r>
          </a:p>
          <a:p>
            <a:pPr marL="457200" indent="-457200">
              <a:spcBef>
                <a:spcPct val="50000"/>
              </a:spcBef>
              <a:buFontTx/>
              <a:buAutoNum type="arabicPeriod"/>
            </a:pPr>
            <a:endParaRPr lang="en-US" sz="2400" dirty="0">
              <a:latin typeface="Times New Roman" pitchFamily="18" charset="0"/>
            </a:endParaRPr>
          </a:p>
          <a:p>
            <a:pPr marL="457200" indent="-457200">
              <a:spcBef>
                <a:spcPct val="50000"/>
              </a:spcBef>
              <a:buFontTx/>
              <a:buAutoNum type="arabicPeriod"/>
            </a:pPr>
            <a:r>
              <a:rPr lang="en-US" sz="2400" dirty="0">
                <a:latin typeface="Times New Roman" pitchFamily="18" charset="0"/>
              </a:rPr>
              <a:t>She needs some………………….……..to clean up the kitchen.</a:t>
            </a:r>
          </a:p>
          <a:p>
            <a:pPr marL="457200" indent="-457200">
              <a:spcBef>
                <a:spcPct val="50000"/>
              </a:spcBef>
              <a:buFontTx/>
              <a:buAutoNum type="arabicPeriod"/>
            </a:pPr>
            <a:endParaRPr lang="en-US" sz="2400" dirty="0">
              <a:latin typeface="Times New Roman" pitchFamily="18" charset="0"/>
            </a:endParaRPr>
          </a:p>
          <a:p>
            <a:pPr marL="457200" indent="-457200">
              <a:spcBef>
                <a:spcPct val="50000"/>
              </a:spcBef>
              <a:buFontTx/>
              <a:buAutoNum type="arabicPeriod"/>
            </a:pPr>
            <a:r>
              <a:rPr lang="en-US" sz="2400" dirty="0">
                <a:latin typeface="Times New Roman" pitchFamily="18" charset="0"/>
              </a:rPr>
              <a:t>Last month the company……………….…….to donate fifty</a:t>
            </a:r>
          </a:p>
          <a:p>
            <a:pPr marL="457200" indent="-457200">
              <a:spcBef>
                <a:spcPct val="50000"/>
              </a:spcBef>
            </a:pPr>
            <a:r>
              <a:rPr lang="en-US" sz="2400" dirty="0">
                <a:latin typeface="Times New Roman" pitchFamily="18" charset="0"/>
              </a:rPr>
              <a:t>      </a:t>
            </a:r>
          </a:p>
          <a:p>
            <a:pPr marL="457200" indent="-457200">
              <a:spcBef>
                <a:spcPct val="50000"/>
              </a:spcBef>
            </a:pPr>
            <a:r>
              <a:rPr lang="en-US" sz="2400" dirty="0">
                <a:latin typeface="Times New Roman" pitchFamily="18" charset="0"/>
              </a:rPr>
              <a:t>	 trucks to help flooded areas.</a:t>
            </a:r>
          </a:p>
        </p:txBody>
      </p:sp>
      <p:sp>
        <p:nvSpPr>
          <p:cNvPr id="53252" name="Text Box 4"/>
          <p:cNvSpPr txBox="1">
            <a:spLocks noChangeArrowheads="1"/>
          </p:cNvSpPr>
          <p:nvPr/>
        </p:nvSpPr>
        <p:spPr bwMode="auto">
          <a:xfrm>
            <a:off x="5867400" y="1828800"/>
            <a:ext cx="3048000" cy="457200"/>
          </a:xfrm>
          <a:prstGeom prst="rect">
            <a:avLst/>
          </a:prstGeom>
          <a:noFill/>
          <a:ln w="9525">
            <a:noFill/>
            <a:miter lim="800000"/>
            <a:headEnd/>
            <a:tailEnd/>
          </a:ln>
          <a:effectLst/>
        </p:spPr>
        <p:txBody>
          <a:bodyPr>
            <a:spAutoFit/>
          </a:bodyPr>
          <a:lstStyle/>
          <a:p>
            <a:pPr>
              <a:spcBef>
                <a:spcPct val="50000"/>
              </a:spcBef>
            </a:pPr>
            <a:r>
              <a:rPr lang="en-US" sz="2400" dirty="0">
                <a:latin typeface="Times New Roman" pitchFamily="18" charset="0"/>
              </a:rPr>
              <a:t>(</a:t>
            </a:r>
            <a:r>
              <a:rPr lang="en-US" sz="2400" dirty="0" err="1">
                <a:latin typeface="Times New Roman" pitchFamily="18" charset="0"/>
              </a:rPr>
              <a:t>adj</a:t>
            </a:r>
            <a:r>
              <a:rPr lang="en-US" sz="2400" dirty="0">
                <a:latin typeface="Times New Roman" pitchFamily="18" charset="0"/>
              </a:rPr>
              <a:t>) </a:t>
            </a:r>
            <a:r>
              <a:rPr lang="en-US" sz="2400" dirty="0">
                <a:latin typeface="Times New Roman" pitchFamily="18" charset="0"/>
                <a:sym typeface="Wingdings" pitchFamily="2" charset="2"/>
              </a:rPr>
              <a:t>   </a:t>
            </a:r>
            <a:r>
              <a:rPr lang="en-US" sz="2400" u="sng" dirty="0">
                <a:latin typeface="Times New Roman" pitchFamily="18" charset="0"/>
              </a:rPr>
              <a:t>service</a:t>
            </a:r>
            <a:r>
              <a:rPr lang="en-US" sz="2400" dirty="0">
                <a:latin typeface="Times New Roman" pitchFamily="18" charset="0"/>
              </a:rPr>
              <a:t> (n)</a:t>
            </a:r>
            <a:endParaRPr lang="en-US" sz="2400" dirty="0">
              <a:latin typeface="Times New Roman" pitchFamily="18" charset="0"/>
              <a:sym typeface="Wingdings 2" pitchFamily="18" charset="2"/>
            </a:endParaRPr>
          </a:p>
        </p:txBody>
      </p:sp>
      <p:sp>
        <p:nvSpPr>
          <p:cNvPr id="53253" name="Text Box 5"/>
          <p:cNvSpPr txBox="1">
            <a:spLocks noChangeArrowheads="1"/>
          </p:cNvSpPr>
          <p:nvPr/>
        </p:nvSpPr>
        <p:spPr bwMode="auto">
          <a:xfrm>
            <a:off x="5105400" y="1447800"/>
            <a:ext cx="22098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0000FF"/>
                </a:solidFill>
                <a:latin typeface="Times New Roman" pitchFamily="18" charset="0"/>
              </a:rPr>
              <a:t>VOLUNTARY</a:t>
            </a:r>
          </a:p>
        </p:txBody>
      </p:sp>
      <p:sp>
        <p:nvSpPr>
          <p:cNvPr id="53254" name="Text Box 6"/>
          <p:cNvSpPr txBox="1">
            <a:spLocks noChangeArrowheads="1"/>
          </p:cNvSpPr>
          <p:nvPr/>
        </p:nvSpPr>
        <p:spPr bwMode="auto">
          <a:xfrm>
            <a:off x="6400800" y="3352800"/>
            <a:ext cx="1981200" cy="457200"/>
          </a:xfrm>
          <a:prstGeom prst="rect">
            <a:avLst/>
          </a:prstGeom>
          <a:noFill/>
          <a:ln w="9525">
            <a:noFill/>
            <a:miter lim="800000"/>
            <a:headEnd/>
            <a:tailEnd/>
          </a:ln>
          <a:effectLst/>
        </p:spPr>
        <p:txBody>
          <a:bodyPr>
            <a:spAutoFit/>
          </a:bodyPr>
          <a:lstStyle/>
          <a:p>
            <a:pPr>
              <a:spcBef>
                <a:spcPct val="50000"/>
              </a:spcBef>
            </a:pPr>
            <a:r>
              <a:rPr lang="en-US" sz="2400" dirty="0">
                <a:latin typeface="Times New Roman" pitchFamily="18" charset="0"/>
                <a:sym typeface="Wingdings 2" pitchFamily="18" charset="2"/>
              </a:rPr>
              <a:t></a:t>
            </a:r>
            <a:r>
              <a:rPr lang="en-US" sz="2400" dirty="0">
                <a:latin typeface="Times New Roman" pitchFamily="18" charset="0"/>
              </a:rPr>
              <a:t> (adv) </a:t>
            </a:r>
          </a:p>
        </p:txBody>
      </p:sp>
      <p:sp>
        <p:nvSpPr>
          <p:cNvPr id="53255" name="Text Box 7"/>
          <p:cNvSpPr txBox="1">
            <a:spLocks noChangeArrowheads="1"/>
          </p:cNvSpPr>
          <p:nvPr/>
        </p:nvSpPr>
        <p:spPr bwMode="auto">
          <a:xfrm>
            <a:off x="3200400" y="3352800"/>
            <a:ext cx="2514600" cy="457200"/>
          </a:xfrm>
          <a:prstGeom prst="rect">
            <a:avLst/>
          </a:prstGeom>
          <a:noFill/>
          <a:ln w="9525">
            <a:noFill/>
            <a:miter lim="800000"/>
            <a:headEnd/>
            <a:tailEnd/>
          </a:ln>
          <a:effectLst/>
        </p:spPr>
        <p:txBody>
          <a:bodyPr>
            <a:spAutoFit/>
          </a:bodyPr>
          <a:lstStyle/>
          <a:p>
            <a:pPr>
              <a:spcBef>
                <a:spcPct val="50000"/>
              </a:spcBef>
            </a:pPr>
            <a:r>
              <a:rPr lang="en-US" sz="2400" dirty="0">
                <a:latin typeface="Times New Roman" pitchFamily="18" charset="0"/>
              </a:rPr>
              <a:t>S    V          O</a:t>
            </a:r>
          </a:p>
        </p:txBody>
      </p:sp>
      <p:sp>
        <p:nvSpPr>
          <p:cNvPr id="53256" name="Text Box 8"/>
          <p:cNvSpPr txBox="1">
            <a:spLocks noChangeArrowheads="1"/>
          </p:cNvSpPr>
          <p:nvPr/>
        </p:nvSpPr>
        <p:spPr bwMode="auto">
          <a:xfrm>
            <a:off x="5791200" y="2895600"/>
            <a:ext cx="25908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0000FF"/>
                </a:solidFill>
                <a:latin typeface="Times New Roman" pitchFamily="18" charset="0"/>
              </a:rPr>
              <a:t>VOLUNTARILY</a:t>
            </a:r>
          </a:p>
        </p:txBody>
      </p:sp>
      <p:sp>
        <p:nvSpPr>
          <p:cNvPr id="53257" name="Text Box 9"/>
          <p:cNvSpPr txBox="1">
            <a:spLocks noChangeArrowheads="1"/>
          </p:cNvSpPr>
          <p:nvPr/>
        </p:nvSpPr>
        <p:spPr bwMode="auto">
          <a:xfrm>
            <a:off x="2133600" y="4343400"/>
            <a:ext cx="2743200" cy="457200"/>
          </a:xfrm>
          <a:prstGeom prst="rect">
            <a:avLst/>
          </a:prstGeom>
          <a:noFill/>
          <a:ln w="9525">
            <a:noFill/>
            <a:miter lim="800000"/>
            <a:headEnd/>
            <a:tailEnd/>
          </a:ln>
          <a:effectLst/>
        </p:spPr>
        <p:txBody>
          <a:bodyPr>
            <a:spAutoFit/>
          </a:bodyPr>
          <a:lstStyle/>
          <a:p>
            <a:pPr marL="457200" indent="-457200"/>
            <a:r>
              <a:rPr lang="en-US" sz="2400" u="sng" dirty="0">
                <a:latin typeface="Times New Roman" pitchFamily="18" charset="0"/>
              </a:rPr>
              <a:t>some</a:t>
            </a:r>
            <a:r>
              <a:rPr lang="en-US" sz="2400" dirty="0">
                <a:latin typeface="Times New Roman" pitchFamily="18" charset="0"/>
              </a:rPr>
              <a:t>    </a:t>
            </a:r>
            <a:r>
              <a:rPr lang="en-US" sz="2400" dirty="0">
                <a:latin typeface="Times New Roman" pitchFamily="18" charset="0"/>
                <a:sym typeface="Wingdings 2" pitchFamily="18" charset="2"/>
              </a:rPr>
              <a:t></a:t>
            </a:r>
            <a:r>
              <a:rPr lang="en-US" sz="2400" dirty="0">
                <a:latin typeface="Times New Roman" pitchFamily="18" charset="0"/>
              </a:rPr>
              <a:t> (n)</a:t>
            </a:r>
          </a:p>
        </p:txBody>
      </p:sp>
      <p:sp>
        <p:nvSpPr>
          <p:cNvPr id="53258" name="Text Box 10"/>
          <p:cNvSpPr txBox="1">
            <a:spLocks noChangeArrowheads="1"/>
          </p:cNvSpPr>
          <p:nvPr/>
        </p:nvSpPr>
        <p:spPr bwMode="auto">
          <a:xfrm>
            <a:off x="2971800" y="3962400"/>
            <a:ext cx="26670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0000FF"/>
                </a:solidFill>
                <a:latin typeface="Times New Roman" pitchFamily="18" charset="0"/>
              </a:rPr>
              <a:t>VOLUNTEERS</a:t>
            </a:r>
          </a:p>
        </p:txBody>
      </p:sp>
      <p:sp>
        <p:nvSpPr>
          <p:cNvPr id="53259" name="Text Box 11"/>
          <p:cNvSpPr txBox="1">
            <a:spLocks noChangeArrowheads="1"/>
          </p:cNvSpPr>
          <p:nvPr/>
        </p:nvSpPr>
        <p:spPr bwMode="auto">
          <a:xfrm>
            <a:off x="1752600" y="5486400"/>
            <a:ext cx="3962400" cy="457200"/>
          </a:xfrm>
          <a:prstGeom prst="rect">
            <a:avLst/>
          </a:prstGeom>
          <a:noFill/>
          <a:ln w="9525">
            <a:noFill/>
            <a:miter lim="800000"/>
            <a:headEnd/>
            <a:tailEnd/>
          </a:ln>
          <a:effectLst/>
        </p:spPr>
        <p:txBody>
          <a:bodyPr>
            <a:spAutoFit/>
          </a:bodyPr>
          <a:lstStyle/>
          <a:p>
            <a:pPr marL="457200" indent="-457200"/>
            <a:r>
              <a:rPr lang="en-US" sz="2400" dirty="0">
                <a:latin typeface="Times New Roman" pitchFamily="18" charset="0"/>
              </a:rPr>
              <a:t>                S                 (v)</a:t>
            </a:r>
          </a:p>
        </p:txBody>
      </p:sp>
      <p:sp>
        <p:nvSpPr>
          <p:cNvPr id="53260" name="Text Box 12"/>
          <p:cNvSpPr txBox="1">
            <a:spLocks noChangeArrowheads="1"/>
          </p:cNvSpPr>
          <p:nvPr/>
        </p:nvSpPr>
        <p:spPr bwMode="auto">
          <a:xfrm>
            <a:off x="3962400" y="5105400"/>
            <a:ext cx="26670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0000FF"/>
                </a:solidFill>
                <a:latin typeface="Times New Roman" pitchFamily="18" charset="0"/>
              </a:rPr>
              <a:t>VOLUNTEERED</a:t>
            </a:r>
          </a:p>
        </p:txBody>
      </p:sp>
      <p:sp>
        <p:nvSpPr>
          <p:cNvPr id="53261" name="Text Box 13"/>
          <p:cNvSpPr txBox="1">
            <a:spLocks noChangeArrowheads="1"/>
          </p:cNvSpPr>
          <p:nvPr/>
        </p:nvSpPr>
        <p:spPr bwMode="auto">
          <a:xfrm>
            <a:off x="8153400" y="5842000"/>
            <a:ext cx="990600" cy="1016000"/>
          </a:xfrm>
          <a:prstGeom prst="rect">
            <a:avLst/>
          </a:prstGeom>
          <a:solidFill>
            <a:schemeClr val="tx1"/>
          </a:solidFill>
          <a:ln w="9525">
            <a:solidFill>
              <a:srgbClr val="FF3300"/>
            </a:solidFill>
            <a:miter lim="800000"/>
            <a:headEnd/>
            <a:tailEnd/>
          </a:ln>
          <a:effectLst/>
        </p:spPr>
        <p:txBody>
          <a:bodyPr>
            <a:spAutoFit/>
          </a:bodyPr>
          <a:lstStyle/>
          <a:p>
            <a:pPr algn="ctr">
              <a:spcBef>
                <a:spcPct val="50000"/>
              </a:spcBef>
            </a:pPr>
            <a:r>
              <a:rPr lang="en-US" sz="6000" dirty="0">
                <a:solidFill>
                  <a:srgbClr val="0066FF"/>
                </a:solidFill>
                <a:latin typeface="Times New Roman" pitchFamily="18" charset="0"/>
                <a:sym typeface="Wingdings" pitchFamily="2" charset="2"/>
              </a:rPr>
              <a:t></a:t>
            </a:r>
          </a:p>
        </p:txBody>
      </p:sp>
      <p:sp>
        <p:nvSpPr>
          <p:cNvPr id="15" name="TextBox 14"/>
          <p:cNvSpPr txBox="1"/>
          <p:nvPr/>
        </p:nvSpPr>
        <p:spPr>
          <a:xfrm>
            <a:off x="457200" y="0"/>
            <a:ext cx="8382000" cy="1569660"/>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II: WHILE READING</a:t>
            </a:r>
          </a:p>
          <a:p>
            <a:r>
              <a:rPr lang="en-US" sz="2400" b="1" dirty="0" smtClean="0">
                <a:solidFill>
                  <a:srgbClr val="FF0000"/>
                </a:solidFill>
                <a:latin typeface="Times New Roman" pitchFamily="18" charset="0"/>
                <a:cs typeface="Times New Roman" pitchFamily="18" charset="0"/>
              </a:rPr>
              <a:t>Task 1:</a:t>
            </a:r>
            <a:r>
              <a:rPr lang="en-US" sz="2400" dirty="0" smtClean="0">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The word </a:t>
            </a:r>
            <a:r>
              <a:rPr lang="en-US" sz="2400" b="1" i="1" dirty="0" smtClean="0">
                <a:solidFill>
                  <a:srgbClr val="C00000"/>
                </a:solidFill>
                <a:latin typeface="Times New Roman" pitchFamily="18" charset="0"/>
                <a:cs typeface="Times New Roman" pitchFamily="18" charset="0"/>
              </a:rPr>
              <a:t>volunteer</a:t>
            </a:r>
            <a:r>
              <a:rPr lang="en-US" sz="2400" b="1" dirty="0" smtClean="0">
                <a:solidFill>
                  <a:srgbClr val="002060"/>
                </a:solidFill>
                <a:latin typeface="Times New Roman" pitchFamily="18" charset="0"/>
                <a:cs typeface="Times New Roman" pitchFamily="18" charset="0"/>
              </a:rPr>
              <a:t> appears in the passage in different parts of speech. Use an appropriate form of the word </a:t>
            </a:r>
            <a:r>
              <a:rPr lang="en-US" sz="2400" b="1" i="1" dirty="0" smtClean="0">
                <a:solidFill>
                  <a:srgbClr val="C00000"/>
                </a:solidFill>
                <a:latin typeface="Times New Roman" pitchFamily="18" charset="0"/>
                <a:cs typeface="Times New Roman" pitchFamily="18" charset="0"/>
              </a:rPr>
              <a:t>volunteer</a:t>
            </a:r>
            <a:r>
              <a:rPr lang="en-US" sz="2400" b="1" dirty="0" smtClean="0">
                <a:solidFill>
                  <a:srgbClr val="002060"/>
                </a:solidFill>
                <a:latin typeface="Times New Roman" pitchFamily="18" charset="0"/>
                <a:cs typeface="Times New Roman" pitchFamily="18" charset="0"/>
              </a:rPr>
              <a:t> to complete each of the following sentences.</a:t>
            </a:r>
            <a:endParaRPr lang="en-US" sz="2400" b="1" dirty="0">
              <a:solidFill>
                <a:srgbClr val="00206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fade">
                                      <p:cBhvr>
                                        <p:cTn id="7" dur="1000"/>
                                        <p:tgtEl>
                                          <p:spTgt spid="53252"/>
                                        </p:tgtEl>
                                      </p:cBhvr>
                                    </p:animEffect>
                                    <p:anim calcmode="lin" valueType="num">
                                      <p:cBhvr>
                                        <p:cTn id="8" dur="1000" fill="hold"/>
                                        <p:tgtEl>
                                          <p:spTgt spid="53252"/>
                                        </p:tgtEl>
                                        <p:attrNameLst>
                                          <p:attrName>ppt_x</p:attrName>
                                        </p:attrNameLst>
                                      </p:cBhvr>
                                      <p:tavLst>
                                        <p:tav tm="0">
                                          <p:val>
                                            <p:strVal val="#ppt_x"/>
                                          </p:val>
                                        </p:tav>
                                        <p:tav tm="100000">
                                          <p:val>
                                            <p:strVal val="#ppt_x"/>
                                          </p:val>
                                        </p:tav>
                                      </p:tavLst>
                                    </p:anim>
                                    <p:anim calcmode="lin" valueType="num">
                                      <p:cBhvr>
                                        <p:cTn id="9" dur="1000" fill="hold"/>
                                        <p:tgtEl>
                                          <p:spTgt spid="532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3253"/>
                                        </p:tgtEl>
                                        <p:attrNameLst>
                                          <p:attrName>style.visibility</p:attrName>
                                        </p:attrNameLst>
                                      </p:cBhvr>
                                      <p:to>
                                        <p:strVal val="visible"/>
                                      </p:to>
                                    </p:set>
                                    <p:animEffect transition="in" filter="fade">
                                      <p:cBhvr>
                                        <p:cTn id="14" dur="1000"/>
                                        <p:tgtEl>
                                          <p:spTgt spid="53253"/>
                                        </p:tgtEl>
                                      </p:cBhvr>
                                    </p:animEffect>
                                    <p:anim calcmode="lin" valueType="num">
                                      <p:cBhvr>
                                        <p:cTn id="15" dur="1000" fill="hold"/>
                                        <p:tgtEl>
                                          <p:spTgt spid="53253"/>
                                        </p:tgtEl>
                                        <p:attrNameLst>
                                          <p:attrName>ppt_x</p:attrName>
                                        </p:attrNameLst>
                                      </p:cBhvr>
                                      <p:tavLst>
                                        <p:tav tm="0">
                                          <p:val>
                                            <p:strVal val="#ppt_x"/>
                                          </p:val>
                                        </p:tav>
                                        <p:tav tm="100000">
                                          <p:val>
                                            <p:strVal val="#ppt_x"/>
                                          </p:val>
                                        </p:tav>
                                      </p:tavLst>
                                    </p:anim>
                                    <p:anim calcmode="lin" valueType="num">
                                      <p:cBhvr>
                                        <p:cTn id="16" dur="1000" fill="hold"/>
                                        <p:tgtEl>
                                          <p:spTgt spid="532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53255"/>
                                        </p:tgtEl>
                                        <p:attrNameLst>
                                          <p:attrName>style.visibility</p:attrName>
                                        </p:attrNameLst>
                                      </p:cBhvr>
                                      <p:to>
                                        <p:strVal val="visible"/>
                                      </p:to>
                                    </p:set>
                                    <p:animEffect transition="in" filter="diamond(in)">
                                      <p:cBhvr>
                                        <p:cTn id="21" dur="1000"/>
                                        <p:tgtEl>
                                          <p:spTgt spid="5325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3254"/>
                                        </p:tgtEl>
                                        <p:attrNameLst>
                                          <p:attrName>style.visibility</p:attrName>
                                        </p:attrNameLst>
                                      </p:cBhvr>
                                      <p:to>
                                        <p:strVal val="visible"/>
                                      </p:to>
                                    </p:set>
                                    <p:animEffect transition="in" filter="fade">
                                      <p:cBhvr>
                                        <p:cTn id="26" dur="1000"/>
                                        <p:tgtEl>
                                          <p:spTgt spid="5325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53256"/>
                                        </p:tgtEl>
                                        <p:attrNameLst>
                                          <p:attrName>style.visibility</p:attrName>
                                        </p:attrNameLst>
                                      </p:cBhvr>
                                      <p:to>
                                        <p:strVal val="visible"/>
                                      </p:to>
                                    </p:set>
                                    <p:animEffect transition="in" filter="strips(downLeft)">
                                      <p:cBhvr>
                                        <p:cTn id="31" dur="500"/>
                                        <p:tgtEl>
                                          <p:spTgt spid="53256"/>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53257"/>
                                        </p:tgtEl>
                                        <p:attrNameLst>
                                          <p:attrName>style.visibility</p:attrName>
                                        </p:attrNameLst>
                                      </p:cBhvr>
                                      <p:to>
                                        <p:strVal val="visible"/>
                                      </p:to>
                                    </p:set>
                                    <p:animEffect transition="in" filter="box(in)">
                                      <p:cBhvr>
                                        <p:cTn id="36" dur="500"/>
                                        <p:tgtEl>
                                          <p:spTgt spid="53257"/>
                                        </p:tgtEl>
                                      </p:cBhvr>
                                    </p:animEffect>
                                  </p:childTnLst>
                                </p:cTn>
                              </p:par>
                            </p:childTnLst>
                          </p:cTn>
                        </p:par>
                      </p:childTnLst>
                    </p:cTn>
                  </p:par>
                  <p:par>
                    <p:cTn id="37" fill="hold">
                      <p:stCondLst>
                        <p:cond delay="indefinite"/>
                      </p:stCondLst>
                      <p:childTnLst>
                        <p:par>
                          <p:cTn id="38" fill="hold">
                            <p:stCondLst>
                              <p:cond delay="0"/>
                            </p:stCondLst>
                            <p:childTnLst>
                              <p:par>
                                <p:cTn id="39" presetID="13" presetClass="entr" presetSubtype="16" fill="hold" grpId="0" nodeType="clickEffect">
                                  <p:stCondLst>
                                    <p:cond delay="0"/>
                                  </p:stCondLst>
                                  <p:childTnLst>
                                    <p:set>
                                      <p:cBhvr>
                                        <p:cTn id="40" dur="1" fill="hold">
                                          <p:stCondLst>
                                            <p:cond delay="0"/>
                                          </p:stCondLst>
                                        </p:cTn>
                                        <p:tgtEl>
                                          <p:spTgt spid="53258"/>
                                        </p:tgtEl>
                                        <p:attrNameLst>
                                          <p:attrName>style.visibility</p:attrName>
                                        </p:attrNameLst>
                                      </p:cBhvr>
                                      <p:to>
                                        <p:strVal val="visible"/>
                                      </p:to>
                                    </p:set>
                                    <p:animEffect transition="in" filter="plus(in)">
                                      <p:cBhvr>
                                        <p:cTn id="41" dur="1000"/>
                                        <p:tgtEl>
                                          <p:spTgt spid="53258"/>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53259"/>
                                        </p:tgtEl>
                                        <p:attrNameLst>
                                          <p:attrName>style.visibility</p:attrName>
                                        </p:attrNameLst>
                                      </p:cBhvr>
                                      <p:to>
                                        <p:strVal val="visible"/>
                                      </p:to>
                                    </p:set>
                                    <p:animEffect transition="in" filter="slide(fromBottom)">
                                      <p:cBhvr>
                                        <p:cTn id="46" dur="500"/>
                                        <p:tgtEl>
                                          <p:spTgt spid="53259"/>
                                        </p:tgtEl>
                                      </p:cBhvr>
                                    </p:animEffect>
                                  </p:childTnLst>
                                </p:cTn>
                              </p:par>
                            </p:childTnLst>
                          </p:cTn>
                        </p:par>
                      </p:childTnLst>
                    </p:cTn>
                  </p:par>
                  <p:par>
                    <p:cTn id="47" fill="hold">
                      <p:stCondLst>
                        <p:cond delay="indefinite"/>
                      </p:stCondLst>
                      <p:childTnLst>
                        <p:par>
                          <p:cTn id="48" fill="hold">
                            <p:stCondLst>
                              <p:cond delay="0"/>
                            </p:stCondLst>
                            <p:childTnLst>
                              <p:par>
                                <p:cTn id="49" presetID="19" presetClass="entr" presetSubtype="5" fill="hold" grpId="0" nodeType="clickEffect">
                                  <p:stCondLst>
                                    <p:cond delay="0"/>
                                  </p:stCondLst>
                                  <p:childTnLst>
                                    <p:set>
                                      <p:cBhvr>
                                        <p:cTn id="50" dur="1" fill="hold">
                                          <p:stCondLst>
                                            <p:cond delay="0"/>
                                          </p:stCondLst>
                                        </p:cTn>
                                        <p:tgtEl>
                                          <p:spTgt spid="53260"/>
                                        </p:tgtEl>
                                        <p:attrNameLst>
                                          <p:attrName>style.visibility</p:attrName>
                                        </p:attrNameLst>
                                      </p:cBhvr>
                                      <p:to>
                                        <p:strVal val="visible"/>
                                      </p:to>
                                    </p:set>
                                    <p:anim calcmode="lin" valueType="num">
                                      <p:cBhvr>
                                        <p:cTn id="51" dur="1000" fill="hold"/>
                                        <p:tgtEl>
                                          <p:spTgt spid="53260"/>
                                        </p:tgtEl>
                                        <p:attrNameLst>
                                          <p:attrName>ppt_w</p:attrName>
                                        </p:attrNameLst>
                                      </p:cBhvr>
                                      <p:tavLst>
                                        <p:tav tm="0">
                                          <p:val>
                                            <p:strVal val="#ppt_w"/>
                                          </p:val>
                                        </p:tav>
                                        <p:tav tm="100000">
                                          <p:val>
                                            <p:strVal val="#ppt_w"/>
                                          </p:val>
                                        </p:tav>
                                      </p:tavLst>
                                    </p:anim>
                                    <p:anim calcmode="lin" valueType="num">
                                      <p:cBhvr>
                                        <p:cTn id="52" dur="1000" fill="hold"/>
                                        <p:tgtEl>
                                          <p:spTgt spid="53260"/>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P spid="53255" grpId="0"/>
      <p:bldP spid="53256" grpId="0"/>
      <p:bldP spid="53257" grpId="0"/>
      <p:bldP spid="53258" grpId="0"/>
      <p:bldP spid="53259" grpId="0"/>
      <p:bldP spid="532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0512"/>
            <a:ext cx="8991600" cy="6186309"/>
          </a:xfrm>
          <a:prstGeom prst="rect">
            <a:avLst/>
          </a:prstGeom>
        </p:spPr>
        <p:txBody>
          <a:bodyPr wrap="square">
            <a:spAutoFit/>
          </a:bodyPr>
          <a:lstStyle/>
          <a:p>
            <a:pPr algn="just"/>
            <a:r>
              <a:rPr lang="en-US" dirty="0">
                <a:solidFill>
                  <a:srgbClr val="000000"/>
                </a:solidFill>
                <a:latin typeface="Open Sans"/>
              </a:rPr>
              <a:t>Each nation has many people who voluntarily take care of others. For example, many high school and college students in the United States often spend many hours as volunteers in hospitals, orphanages or homes for the aged. They read books to the people in these places. Sometimes the students just visit them, play games with them or listen to their problems.</a:t>
            </a:r>
          </a:p>
          <a:p>
            <a:pPr algn="just"/>
            <a:r>
              <a:rPr lang="en-US" dirty="0">
                <a:solidFill>
                  <a:srgbClr val="000000"/>
                </a:solidFill>
                <a:latin typeface="Open Sans"/>
              </a:rPr>
              <a:t>Other young volunteers work in the homes of sick or old people. They clean up their houses, do their shopping or mow their lawns. For boys who no longer have fathers, there is a voluntary organization called Big Brothers. College students take these boys to baseball games and help them to get to know things that boys usually learn from their fathers.</a:t>
            </a:r>
          </a:p>
          <a:p>
            <a:pPr algn="just"/>
            <a:r>
              <a:rPr lang="en-US" dirty="0">
                <a:solidFill>
                  <a:srgbClr val="000000"/>
                </a:solidFill>
                <a:latin typeface="Open Sans"/>
              </a:rPr>
              <a:t>Some high school students take part in helping disadvantaged or handicapped children. They give care and comfort to them and help them to overcome their difficulties. Young college and university students participate in helping the people who have suffered badly in wars or natural disasters. During summer vacations, they volunteer to work in remote or mountainous areas to provide education for children.</a:t>
            </a:r>
          </a:p>
          <a:p>
            <a:pPr algn="just"/>
            <a:endParaRPr lang="en-US" dirty="0" smtClean="0">
              <a:solidFill>
                <a:srgbClr val="000000"/>
              </a:solidFill>
              <a:latin typeface="Open Sans"/>
            </a:endParaRPr>
          </a:p>
          <a:p>
            <a:pPr algn="just"/>
            <a:r>
              <a:rPr lang="en-US" dirty="0" smtClean="0">
                <a:solidFill>
                  <a:srgbClr val="000000"/>
                </a:solidFill>
                <a:latin typeface="Open Sans"/>
              </a:rPr>
              <a:t>Each </a:t>
            </a:r>
            <a:r>
              <a:rPr lang="en-US" dirty="0">
                <a:solidFill>
                  <a:srgbClr val="000000"/>
                </a:solidFill>
                <a:latin typeface="Open Sans"/>
              </a:rPr>
              <a:t>city has a number of clubs where boys and girls can go to play games. Some of these clubs </a:t>
            </a:r>
            <a:r>
              <a:rPr lang="en-US" dirty="0" err="1">
                <a:solidFill>
                  <a:srgbClr val="000000"/>
                </a:solidFill>
                <a:latin typeface="Open Sans"/>
              </a:rPr>
              <a:t>organise</a:t>
            </a:r>
            <a:r>
              <a:rPr lang="en-US" dirty="0">
                <a:solidFill>
                  <a:srgbClr val="000000"/>
                </a:solidFill>
                <a:latin typeface="Open Sans"/>
              </a:rPr>
              <a:t> short trips to the mountains, beaches or other places of interest. Most of these clubs use a lot of high school and college students as volunteers because they are young enough to understand the problems of younger boys and girls.</a:t>
            </a:r>
          </a:p>
          <a:p>
            <a:pPr algn="just"/>
            <a:r>
              <a:rPr lang="en-US" dirty="0">
                <a:solidFill>
                  <a:srgbClr val="000000"/>
                </a:solidFill>
                <a:latin typeface="Open Sans"/>
              </a:rPr>
              <a:t>Volunteers believe that some of the happiest people in the world are those who help to bring happiness to others.</a:t>
            </a:r>
          </a:p>
        </p:txBody>
      </p:sp>
    </p:spTree>
    <p:extLst>
      <p:ext uri="{BB962C8B-B14F-4D97-AF65-F5344CB8AC3E}">
        <p14:creationId xmlns:p14="http://schemas.microsoft.com/office/powerpoint/2010/main" val="2058695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lumen-pflanzen111"/>
          <p:cNvPicPr>
            <a:picLocks noChangeAspect="1" noChangeArrowheads="1" noCrop="1"/>
          </p:cNvPicPr>
          <p:nvPr/>
        </p:nvPicPr>
        <p:blipFill>
          <a:blip r:embed="rId3"/>
          <a:srcRect/>
          <a:stretch>
            <a:fillRect/>
          </a:stretch>
        </p:blipFill>
        <p:spPr bwMode="auto">
          <a:xfrm rot="-1271753">
            <a:off x="0" y="0"/>
            <a:ext cx="1828800" cy="1895475"/>
          </a:xfrm>
          <a:prstGeom prst="rect">
            <a:avLst/>
          </a:prstGeom>
          <a:noFill/>
          <a:ln w="9525">
            <a:noFill/>
            <a:miter lim="800000"/>
            <a:headEnd/>
            <a:tailEnd/>
          </a:ln>
        </p:spPr>
      </p:pic>
      <p:pic>
        <p:nvPicPr>
          <p:cNvPr id="15363" name="Picture 3" descr="blumen-pflanzen111"/>
          <p:cNvPicPr>
            <a:picLocks noChangeAspect="1" noChangeArrowheads="1" noCrop="1"/>
          </p:cNvPicPr>
          <p:nvPr/>
        </p:nvPicPr>
        <p:blipFill>
          <a:blip r:embed="rId3"/>
          <a:srcRect/>
          <a:stretch>
            <a:fillRect/>
          </a:stretch>
        </p:blipFill>
        <p:spPr bwMode="auto">
          <a:xfrm rot="1943721">
            <a:off x="7563260" y="180188"/>
            <a:ext cx="1749072" cy="1812840"/>
          </a:xfrm>
          <a:prstGeom prst="rect">
            <a:avLst/>
          </a:prstGeom>
          <a:noFill/>
          <a:ln w="9525">
            <a:noFill/>
            <a:miter lim="800000"/>
            <a:headEnd/>
            <a:tailEnd/>
          </a:ln>
        </p:spPr>
      </p:pic>
      <p:pic>
        <p:nvPicPr>
          <p:cNvPr id="15364" name="Picture 4" descr="blumen-pflanzen111"/>
          <p:cNvPicPr>
            <a:picLocks noChangeAspect="1" noChangeArrowheads="1" noCrop="1"/>
          </p:cNvPicPr>
          <p:nvPr/>
        </p:nvPicPr>
        <p:blipFill>
          <a:blip r:embed="rId3"/>
          <a:srcRect/>
          <a:stretch>
            <a:fillRect/>
          </a:stretch>
        </p:blipFill>
        <p:spPr bwMode="auto">
          <a:xfrm rot="-7116396">
            <a:off x="33338" y="5224462"/>
            <a:ext cx="1828800" cy="1895475"/>
          </a:xfrm>
          <a:prstGeom prst="rect">
            <a:avLst/>
          </a:prstGeom>
          <a:noFill/>
          <a:ln w="9525">
            <a:noFill/>
            <a:miter lim="800000"/>
            <a:headEnd/>
            <a:tailEnd/>
          </a:ln>
        </p:spPr>
      </p:pic>
      <p:pic>
        <p:nvPicPr>
          <p:cNvPr id="15365" name="Picture 5" descr="blumen-pflanzen111"/>
          <p:cNvPicPr>
            <a:picLocks noChangeAspect="1" noChangeArrowheads="1" noCrop="1"/>
          </p:cNvPicPr>
          <p:nvPr/>
        </p:nvPicPr>
        <p:blipFill>
          <a:blip r:embed="rId3"/>
          <a:srcRect/>
          <a:stretch>
            <a:fillRect/>
          </a:stretch>
        </p:blipFill>
        <p:spPr bwMode="auto">
          <a:xfrm rot="7734471">
            <a:off x="7331595" y="5083453"/>
            <a:ext cx="1828800" cy="1895475"/>
          </a:xfrm>
          <a:prstGeom prst="rect">
            <a:avLst/>
          </a:prstGeom>
          <a:noFill/>
          <a:ln w="9525">
            <a:noFill/>
            <a:miter lim="800000"/>
            <a:headEnd/>
            <a:tailEnd/>
          </a:ln>
        </p:spPr>
      </p:pic>
      <p:sp>
        <p:nvSpPr>
          <p:cNvPr id="11268" name="Text Box 4"/>
          <p:cNvSpPr txBox="1">
            <a:spLocks noChangeArrowheads="1"/>
          </p:cNvSpPr>
          <p:nvPr/>
        </p:nvSpPr>
        <p:spPr bwMode="auto">
          <a:xfrm>
            <a:off x="1524000" y="228600"/>
            <a:ext cx="6400800" cy="6555641"/>
          </a:xfrm>
          <a:prstGeom prst="rect">
            <a:avLst/>
          </a:prstGeom>
          <a:solidFill>
            <a:schemeClr val="bg1"/>
          </a:solidFill>
          <a:ln w="9525">
            <a:noFill/>
            <a:miter lim="800000"/>
            <a:headEnd/>
            <a:tailEnd/>
          </a:ln>
        </p:spPr>
        <p:txBody>
          <a:bodyPr>
            <a:spAutoFit/>
          </a:bodyPr>
          <a:lstStyle/>
          <a:p>
            <a:pPr marL="342900" indent="-342900">
              <a:spcBef>
                <a:spcPct val="50000"/>
              </a:spcBef>
            </a:pPr>
            <a:r>
              <a:rPr lang="en-US" sz="2000" b="1" u="sng" dirty="0">
                <a:solidFill>
                  <a:srgbClr val="FF0000"/>
                </a:solidFill>
                <a:latin typeface="Arial" pitchFamily="34" charset="0"/>
                <a:cs typeface="Arial" pitchFamily="34" charset="0"/>
              </a:rPr>
              <a:t>Task 2</a:t>
            </a:r>
            <a:r>
              <a:rPr lang="en-US" sz="2000" b="1" dirty="0">
                <a:solidFill>
                  <a:srgbClr val="0070C0"/>
                </a:solidFill>
                <a:latin typeface="Arial" pitchFamily="34" charset="0"/>
                <a:cs typeface="Arial" pitchFamily="34" charset="0"/>
              </a:rPr>
              <a:t>. </a:t>
            </a:r>
            <a:r>
              <a:rPr lang="en-US" sz="2000" b="1" dirty="0">
                <a:solidFill>
                  <a:srgbClr val="000099"/>
                </a:solidFill>
                <a:latin typeface="Arial" pitchFamily="34" charset="0"/>
                <a:cs typeface="Arial" pitchFamily="34" charset="0"/>
              </a:rPr>
              <a:t>Choose the best answer from A, B, C or D for each of the following sentences:</a:t>
            </a:r>
          </a:p>
          <a:p>
            <a:pPr marL="342900" indent="-342900">
              <a:spcBef>
                <a:spcPct val="50000"/>
              </a:spcBef>
              <a:buFontTx/>
              <a:buAutoNum type="arabicPeriod"/>
            </a:pPr>
            <a:r>
              <a:rPr lang="en-US" sz="2000" b="1" dirty="0">
                <a:solidFill>
                  <a:srgbClr val="002060"/>
                </a:solidFill>
                <a:latin typeface="Arial" pitchFamily="34" charset="0"/>
                <a:cs typeface="Arial" pitchFamily="34" charset="0"/>
              </a:rPr>
              <a:t>Volunteers usually help those who are sick or old in their homes by……..</a:t>
            </a:r>
          </a:p>
          <a:p>
            <a:pPr marL="342900" indent="-342900">
              <a:spcBef>
                <a:spcPct val="50000"/>
              </a:spcBef>
            </a:pPr>
            <a:r>
              <a:rPr lang="en-US" sz="2000" b="1" dirty="0">
                <a:latin typeface="Arial" pitchFamily="34" charset="0"/>
                <a:cs typeface="Arial" pitchFamily="34" charset="0"/>
              </a:rPr>
              <a:t>	A. mowing the lawns, doing shopping and cleaning up their houses.</a:t>
            </a:r>
          </a:p>
          <a:p>
            <a:pPr marL="342900" indent="-342900">
              <a:spcBef>
                <a:spcPct val="50000"/>
              </a:spcBef>
            </a:pPr>
            <a:r>
              <a:rPr lang="en-US" sz="2000" b="1" dirty="0">
                <a:latin typeface="Arial" pitchFamily="34" charset="0"/>
                <a:cs typeface="Arial" pitchFamily="34" charset="0"/>
              </a:rPr>
              <a:t>	B. cooking, sewing or washing their clothes.</a:t>
            </a:r>
          </a:p>
          <a:p>
            <a:pPr marL="342900" indent="-342900">
              <a:spcBef>
                <a:spcPct val="50000"/>
              </a:spcBef>
            </a:pPr>
            <a:r>
              <a:rPr lang="en-US" sz="2000" b="1" dirty="0">
                <a:latin typeface="Arial" pitchFamily="34" charset="0"/>
                <a:cs typeface="Arial" pitchFamily="34" charset="0"/>
              </a:rPr>
              <a:t>	C. telling them stories, and singing and dancing for them.</a:t>
            </a:r>
          </a:p>
          <a:p>
            <a:pPr marL="342900" indent="-342900">
              <a:spcBef>
                <a:spcPct val="50000"/>
              </a:spcBef>
            </a:pPr>
            <a:r>
              <a:rPr lang="en-US" sz="2000" b="1" dirty="0">
                <a:latin typeface="Arial" pitchFamily="34" charset="0"/>
                <a:cs typeface="Arial" pitchFamily="34" charset="0"/>
              </a:rPr>
              <a:t>	D. taking them to baseball games.</a:t>
            </a:r>
          </a:p>
          <a:p>
            <a:pPr marL="342900" indent="-342900">
              <a:spcBef>
                <a:spcPct val="50000"/>
              </a:spcBef>
            </a:pPr>
            <a:r>
              <a:rPr lang="en-US" sz="2000" b="1" dirty="0">
                <a:solidFill>
                  <a:srgbClr val="002060"/>
                </a:solidFill>
                <a:latin typeface="Arial" pitchFamily="34" charset="0"/>
                <a:cs typeface="Arial" pitchFamily="34" charset="0"/>
              </a:rPr>
              <a:t>2. Big Brothers is….</a:t>
            </a:r>
          </a:p>
          <a:p>
            <a:pPr marL="342900" indent="-342900">
              <a:spcBef>
                <a:spcPct val="50000"/>
              </a:spcBef>
            </a:pPr>
            <a:r>
              <a:rPr lang="en-US" sz="2000" b="1" dirty="0">
                <a:latin typeface="Arial" pitchFamily="34" charset="0"/>
                <a:cs typeface="Arial" pitchFamily="34" charset="0"/>
              </a:rPr>
              <a:t>	A. the name of a club	</a:t>
            </a:r>
          </a:p>
          <a:p>
            <a:pPr marL="342900" indent="-342900">
              <a:spcBef>
                <a:spcPct val="50000"/>
              </a:spcBef>
            </a:pPr>
            <a:r>
              <a:rPr lang="en-US" sz="2000" b="1" dirty="0">
                <a:latin typeface="Arial" pitchFamily="34" charset="0"/>
                <a:cs typeface="Arial" pitchFamily="34" charset="0"/>
              </a:rPr>
              <a:t>	B. a home for children</a:t>
            </a:r>
          </a:p>
          <a:p>
            <a:pPr marL="342900" indent="-342900">
              <a:spcBef>
                <a:spcPct val="50000"/>
              </a:spcBef>
            </a:pPr>
            <a:r>
              <a:rPr lang="en-US" sz="2000" b="1" dirty="0">
                <a:latin typeface="Arial" pitchFamily="34" charset="0"/>
                <a:cs typeface="Arial" pitchFamily="34" charset="0"/>
              </a:rPr>
              <a:t>	C. the name of a film	</a:t>
            </a:r>
          </a:p>
          <a:p>
            <a:pPr marL="342900" indent="-342900">
              <a:spcBef>
                <a:spcPct val="50000"/>
              </a:spcBef>
            </a:pPr>
            <a:r>
              <a:rPr lang="en-US" sz="2000" b="1" dirty="0">
                <a:latin typeface="Arial" pitchFamily="34" charset="0"/>
                <a:cs typeface="Arial" pitchFamily="34" charset="0"/>
              </a:rPr>
              <a:t>	D. an organization for boys who no longer have fathers.</a:t>
            </a:r>
          </a:p>
        </p:txBody>
      </p:sp>
      <p:grpSp>
        <p:nvGrpSpPr>
          <p:cNvPr id="2" name="Group 22"/>
          <p:cNvGrpSpPr>
            <a:grpSpLocks/>
          </p:cNvGrpSpPr>
          <p:nvPr/>
        </p:nvGrpSpPr>
        <p:grpSpPr bwMode="auto">
          <a:xfrm>
            <a:off x="1676400" y="1676400"/>
            <a:ext cx="533400" cy="402828"/>
            <a:chOff x="720" y="1082"/>
            <a:chExt cx="432" cy="406"/>
          </a:xfrm>
        </p:grpSpPr>
        <p:sp>
          <p:nvSpPr>
            <p:cNvPr id="15372" name="Oval 20"/>
            <p:cNvSpPr>
              <a:spLocks noChangeArrowheads="1"/>
            </p:cNvSpPr>
            <p:nvPr/>
          </p:nvSpPr>
          <p:spPr bwMode="auto">
            <a:xfrm>
              <a:off x="720" y="1104"/>
              <a:ext cx="432" cy="38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73" name="Text Box 21"/>
            <p:cNvSpPr txBox="1">
              <a:spLocks noChangeArrowheads="1"/>
            </p:cNvSpPr>
            <p:nvPr/>
          </p:nvSpPr>
          <p:spPr bwMode="auto">
            <a:xfrm>
              <a:off x="782" y="1082"/>
              <a:ext cx="288" cy="329"/>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rPr>
                <a:t>A</a:t>
              </a:r>
            </a:p>
          </p:txBody>
        </p:sp>
      </p:grpSp>
      <p:grpSp>
        <p:nvGrpSpPr>
          <p:cNvPr id="3" name="Group 23"/>
          <p:cNvGrpSpPr>
            <a:grpSpLocks/>
          </p:cNvGrpSpPr>
          <p:nvPr/>
        </p:nvGrpSpPr>
        <p:grpSpPr bwMode="auto">
          <a:xfrm>
            <a:off x="1752600" y="5943600"/>
            <a:ext cx="457200" cy="457200"/>
            <a:chOff x="720" y="1104"/>
            <a:chExt cx="432" cy="384"/>
          </a:xfrm>
        </p:grpSpPr>
        <p:sp>
          <p:nvSpPr>
            <p:cNvPr id="15370" name="Oval 24"/>
            <p:cNvSpPr>
              <a:spLocks noChangeArrowheads="1"/>
            </p:cNvSpPr>
            <p:nvPr/>
          </p:nvSpPr>
          <p:spPr bwMode="auto">
            <a:xfrm>
              <a:off x="720" y="1104"/>
              <a:ext cx="432" cy="38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71" name="Text Box 25"/>
            <p:cNvSpPr txBox="1">
              <a:spLocks noChangeArrowheads="1"/>
            </p:cNvSpPr>
            <p:nvPr/>
          </p:nvSpPr>
          <p:spPr bwMode="auto">
            <a:xfrm>
              <a:off x="792" y="1104"/>
              <a:ext cx="288" cy="329"/>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rPr>
                <a:t>D</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1268">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1268">
                                            <p:txEl>
                                              <p:pRg st="0" end="0"/>
                                            </p:txEl>
                                          </p:spTgt>
                                        </p:tgtEl>
                                        <p:attrNameLst>
                                          <p:attrName>ppt_w</p:attrName>
                                        </p:attrNameLst>
                                      </p:cBhvr>
                                    </p:anim>
                                    <p:anim by="(#ppt_w*0.50)" calcmode="lin" valueType="num">
                                      <p:cBhvr>
                                        <p:cTn id="8" dur="500" decel="50000" autoRev="1" fill="hold">
                                          <p:stCondLst>
                                            <p:cond delay="0"/>
                                          </p:stCondLst>
                                        </p:cTn>
                                        <p:tgtEl>
                                          <p:spTgt spid="11268">
                                            <p:txEl>
                                              <p:pRg st="0" end="0"/>
                                            </p:txEl>
                                          </p:spTgt>
                                        </p:tgtEl>
                                        <p:attrNameLst>
                                          <p:attrName>ppt_x</p:attrName>
                                        </p:attrNameLst>
                                      </p:cBhvr>
                                    </p:anim>
                                    <p:anim from="(-#ppt_h/2)" to="(#ppt_y)" calcmode="lin" valueType="num">
                                      <p:cBhvr>
                                        <p:cTn id="9" dur="1000" fill="hold">
                                          <p:stCondLst>
                                            <p:cond delay="0"/>
                                          </p:stCondLst>
                                        </p:cTn>
                                        <p:tgtEl>
                                          <p:spTgt spid="11268">
                                            <p:txEl>
                                              <p:pRg st="0" end="0"/>
                                            </p:txEl>
                                          </p:spTgt>
                                        </p:tgtEl>
                                        <p:attrNameLst>
                                          <p:attrName>ppt_y</p:attrName>
                                        </p:attrNameLst>
                                      </p:cBhvr>
                                    </p:anim>
                                    <p:animRot by="21600000">
                                      <p:cBhvr>
                                        <p:cTn id="10" dur="1000" fill="hold">
                                          <p:stCondLst>
                                            <p:cond delay="0"/>
                                          </p:stCondLst>
                                        </p:cTn>
                                        <p:tgtEl>
                                          <p:spTgt spid="11268">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268">
                                            <p:txEl>
                                              <p:pRg st="1" end="1"/>
                                            </p:txEl>
                                          </p:spTgt>
                                        </p:tgtEl>
                                        <p:attrNameLst>
                                          <p:attrName>style.visibility</p:attrName>
                                        </p:attrNameLst>
                                      </p:cBhvr>
                                      <p:to>
                                        <p:strVal val="visible"/>
                                      </p:to>
                                    </p:set>
                                    <p:anim calcmode="lin" valueType="num">
                                      <p:cBhvr additive="base">
                                        <p:cTn id="15"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268">
                                            <p:txEl>
                                              <p:pRg st="2" end="2"/>
                                            </p:txEl>
                                          </p:spTgt>
                                        </p:tgtEl>
                                        <p:attrNameLst>
                                          <p:attrName>style.visibility</p:attrName>
                                        </p:attrNameLst>
                                      </p:cBhvr>
                                      <p:to>
                                        <p:strVal val="visible"/>
                                      </p:to>
                                    </p:set>
                                    <p:anim calcmode="lin" valueType="num">
                                      <p:cBhvr additive="base">
                                        <p:cTn id="21"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268">
                                            <p:txEl>
                                              <p:pRg st="3" end="3"/>
                                            </p:txEl>
                                          </p:spTgt>
                                        </p:tgtEl>
                                        <p:attrNameLst>
                                          <p:attrName>style.visibility</p:attrName>
                                        </p:attrNameLst>
                                      </p:cBhvr>
                                      <p:to>
                                        <p:strVal val="visible"/>
                                      </p:to>
                                    </p:set>
                                    <p:anim calcmode="lin" valueType="num">
                                      <p:cBhvr additive="base">
                                        <p:cTn id="27" dur="5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268">
                                            <p:txEl>
                                              <p:pRg st="4" end="4"/>
                                            </p:txEl>
                                          </p:spTgt>
                                        </p:tgtEl>
                                        <p:attrNameLst>
                                          <p:attrName>style.visibility</p:attrName>
                                        </p:attrNameLst>
                                      </p:cBhvr>
                                      <p:to>
                                        <p:strVal val="visible"/>
                                      </p:to>
                                    </p:set>
                                    <p:anim calcmode="lin" valueType="num">
                                      <p:cBhvr additive="base">
                                        <p:cTn id="33" dur="500" fill="hold"/>
                                        <p:tgtEl>
                                          <p:spTgt spid="11268">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26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268">
                                            <p:txEl>
                                              <p:pRg st="5" end="5"/>
                                            </p:txEl>
                                          </p:spTgt>
                                        </p:tgtEl>
                                        <p:attrNameLst>
                                          <p:attrName>style.visibility</p:attrName>
                                        </p:attrNameLst>
                                      </p:cBhvr>
                                      <p:to>
                                        <p:strVal val="visible"/>
                                      </p:to>
                                    </p:set>
                                    <p:anim calcmode="lin" valueType="num">
                                      <p:cBhvr additive="base">
                                        <p:cTn id="39" dur="500" fill="hold"/>
                                        <p:tgtEl>
                                          <p:spTgt spid="11268">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268">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268">
                                            <p:txEl>
                                              <p:pRg st="6" end="6"/>
                                            </p:txEl>
                                          </p:spTgt>
                                        </p:tgtEl>
                                        <p:attrNameLst>
                                          <p:attrName>style.visibility</p:attrName>
                                        </p:attrNameLst>
                                      </p:cBhvr>
                                      <p:to>
                                        <p:strVal val="visible"/>
                                      </p:to>
                                    </p:set>
                                    <p:anim calcmode="lin" valueType="num">
                                      <p:cBhvr additive="base">
                                        <p:cTn id="43" dur="500" fill="hold"/>
                                        <p:tgtEl>
                                          <p:spTgt spid="1126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8">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268">
                                            <p:txEl>
                                              <p:pRg st="7" end="7"/>
                                            </p:txEl>
                                          </p:spTgt>
                                        </p:tgtEl>
                                        <p:attrNameLst>
                                          <p:attrName>style.visibility</p:attrName>
                                        </p:attrNameLst>
                                      </p:cBhvr>
                                      <p:to>
                                        <p:strVal val="visible"/>
                                      </p:to>
                                    </p:set>
                                    <p:anim calcmode="lin" valueType="num">
                                      <p:cBhvr additive="base">
                                        <p:cTn id="47" dur="500" fill="hold"/>
                                        <p:tgtEl>
                                          <p:spTgt spid="11268">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268">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1268">
                                            <p:txEl>
                                              <p:pRg st="8" end="8"/>
                                            </p:txEl>
                                          </p:spTgt>
                                        </p:tgtEl>
                                        <p:attrNameLst>
                                          <p:attrName>style.visibility</p:attrName>
                                        </p:attrNameLst>
                                      </p:cBhvr>
                                      <p:to>
                                        <p:strVal val="visible"/>
                                      </p:to>
                                    </p:set>
                                    <p:anim calcmode="lin" valueType="num">
                                      <p:cBhvr additive="base">
                                        <p:cTn id="51" dur="500" fill="hold"/>
                                        <p:tgtEl>
                                          <p:spTgt spid="11268">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268">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268">
                                            <p:txEl>
                                              <p:pRg st="9" end="9"/>
                                            </p:txEl>
                                          </p:spTgt>
                                        </p:tgtEl>
                                        <p:attrNameLst>
                                          <p:attrName>style.visibility</p:attrName>
                                        </p:attrNameLst>
                                      </p:cBhvr>
                                      <p:to>
                                        <p:strVal val="visible"/>
                                      </p:to>
                                    </p:set>
                                    <p:anim calcmode="lin" valueType="num">
                                      <p:cBhvr additive="base">
                                        <p:cTn id="55" dur="500" fill="hold"/>
                                        <p:tgtEl>
                                          <p:spTgt spid="11268">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8">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268">
                                            <p:txEl>
                                              <p:pRg st="10" end="10"/>
                                            </p:txEl>
                                          </p:spTgt>
                                        </p:tgtEl>
                                        <p:attrNameLst>
                                          <p:attrName>style.visibility</p:attrName>
                                        </p:attrNameLst>
                                      </p:cBhvr>
                                      <p:to>
                                        <p:strVal val="visible"/>
                                      </p:to>
                                    </p:set>
                                    <p:anim calcmode="lin" valueType="num">
                                      <p:cBhvr additive="base">
                                        <p:cTn id="59" dur="500" fill="hold"/>
                                        <p:tgtEl>
                                          <p:spTgt spid="11268">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26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500" fill="hold"/>
                                        <p:tgtEl>
                                          <p:spTgt spid="3"/>
                                        </p:tgtEl>
                                        <p:attrNameLst>
                                          <p:attrName>ppt_x</p:attrName>
                                        </p:attrNameLst>
                                      </p:cBhvr>
                                      <p:tavLst>
                                        <p:tav tm="0">
                                          <p:val>
                                            <p:strVal val="#ppt_x"/>
                                          </p:val>
                                        </p:tav>
                                        <p:tav tm="100000">
                                          <p:val>
                                            <p:strVal val="#ppt_x"/>
                                          </p:val>
                                        </p:tav>
                                      </p:tavLst>
                                    </p:anim>
                                    <p:anim calcmode="lin" valueType="num">
                                      <p:cBhvr additive="base">
                                        <p:cTn id="7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1241</Words>
  <Application>Microsoft Office PowerPoint</Application>
  <PresentationFormat>On-screen Show (4:3)</PresentationFormat>
  <Paragraphs>137</Paragraphs>
  <Slides>15</Slides>
  <Notes>8</Notes>
  <HiddenSlides>0</HiddenSlides>
  <MMClips>2</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15</vt:i4>
      </vt:variant>
    </vt:vector>
  </HeadingPairs>
  <TitlesOfParts>
    <vt:vector size="31" baseType="lpstr">
      <vt:lpstr>.TMC-Ong Do</vt:lpstr>
      <vt:lpstr>.VnArabia</vt:lpstr>
      <vt:lpstr>.VnArial</vt:lpstr>
      <vt:lpstr>.VnBlackH</vt:lpstr>
      <vt:lpstr>.VnVogue</vt:lpstr>
      <vt:lpstr>Arial</vt:lpstr>
      <vt:lpstr>Calibri</vt:lpstr>
      <vt:lpstr>Impact</vt:lpstr>
      <vt:lpstr>MS Song</vt:lpstr>
      <vt:lpstr>Open Sans</vt:lpstr>
      <vt:lpstr>Script MT Bold</vt:lpstr>
      <vt:lpstr>Times New Roman</vt:lpstr>
      <vt:lpstr>VNI-Commerce</vt:lpstr>
      <vt:lpstr>Wingdings</vt:lpstr>
      <vt:lpstr>Wingdings 2</vt:lpstr>
      <vt:lpstr>Office Theme</vt:lpstr>
      <vt:lpstr>PowerPoint Presentation</vt:lpstr>
      <vt:lpstr>   Look at the pictures and answer the questions. 1. What are they doing? 2. What are the relations between them?    </vt:lpstr>
      <vt:lpstr>      unit 4       Grade : 11 Period : 21st       unit:4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bap</dc:creator>
  <cp:lastModifiedBy>quycuchi319@gmail.com</cp:lastModifiedBy>
  <cp:revision>50</cp:revision>
  <dcterms:created xsi:type="dcterms:W3CDTF">2014-09-23T12:51:21Z</dcterms:created>
  <dcterms:modified xsi:type="dcterms:W3CDTF">2022-10-19T02:35:24Z</dcterms:modified>
</cp:coreProperties>
</file>